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1" r:id="rId2"/>
    <p:sldId id="399" r:id="rId3"/>
    <p:sldId id="400" r:id="rId4"/>
    <p:sldId id="404" r:id="rId5"/>
    <p:sldId id="369" r:id="rId6"/>
    <p:sldId id="405" r:id="rId7"/>
    <p:sldId id="378" r:id="rId8"/>
    <p:sldId id="406" r:id="rId9"/>
    <p:sldId id="407" r:id="rId10"/>
    <p:sldId id="309" r:id="rId11"/>
    <p:sldId id="408" r:id="rId12"/>
    <p:sldId id="311" r:id="rId13"/>
    <p:sldId id="409" r:id="rId14"/>
    <p:sldId id="357" r:id="rId15"/>
    <p:sldId id="362" r:id="rId16"/>
    <p:sldId id="367" r:id="rId17"/>
    <p:sldId id="379" r:id="rId18"/>
    <p:sldId id="382" r:id="rId19"/>
    <p:sldId id="384" r:id="rId20"/>
    <p:sldId id="386" r:id="rId21"/>
    <p:sldId id="410" r:id="rId22"/>
    <p:sldId id="257" r:id="rId23"/>
    <p:sldId id="411" r:id="rId24"/>
    <p:sldId id="258" r:id="rId25"/>
    <p:sldId id="302" r:id="rId26"/>
    <p:sldId id="294" r:id="rId27"/>
    <p:sldId id="303" r:id="rId28"/>
    <p:sldId id="304" r:id="rId29"/>
    <p:sldId id="305" r:id="rId30"/>
    <p:sldId id="307" r:id="rId31"/>
    <p:sldId id="308" r:id="rId32"/>
    <p:sldId id="412" r:id="rId33"/>
    <p:sldId id="310" r:id="rId34"/>
    <p:sldId id="413" r:id="rId35"/>
    <p:sldId id="281" r:id="rId3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5" pos="7469" userDrawn="1">
          <p15:clr>
            <a:srgbClr val="A4A3A4"/>
          </p15:clr>
        </p15:guide>
        <p15:guide id="7" pos="257" userDrawn="1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orient="horz" pos="391" userDrawn="1">
          <p15:clr>
            <a:srgbClr val="A4A3A4"/>
          </p15:clr>
        </p15:guide>
        <p15:guide id="12" pos="6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2A36"/>
    <a:srgbClr val="097A34"/>
    <a:srgbClr val="00A8E6"/>
    <a:srgbClr val="FBBA23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08" autoAdjust="0"/>
    <p:restoredTop sz="80200" autoAdjust="0"/>
  </p:normalViewPr>
  <p:slideViewPr>
    <p:cSldViewPr snapToGrid="0" showGuides="1">
      <p:cViewPr varScale="1">
        <p:scale>
          <a:sx n="86" d="100"/>
          <a:sy n="86" d="100"/>
        </p:scale>
        <p:origin x="706" y="67"/>
      </p:cViewPr>
      <p:guideLst>
        <p:guide pos="7469"/>
        <p:guide pos="257"/>
        <p:guide orient="horz" pos="4156"/>
        <p:guide orient="horz" pos="391"/>
        <p:guide pos="6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FE13D-AE73-4502-8CF6-BB6374669B3D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62F9E6-16B7-4E86-9693-7739DA7748F3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312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EAC4-DFE5-44E4-8626-58B5028F1598}" type="slidenum">
              <a:rPr lang="es-AR" smtClean="0"/>
              <a:t>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037745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13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86984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EAC4-DFE5-44E4-8626-58B5028F1598}" type="slidenum">
              <a:rPr lang="es-AR" smtClean="0"/>
              <a:t>14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18487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16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59663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17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031917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34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20173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3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714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Titulo: grafico a lo largo de la historia de los gases efecto invernadero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5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17330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dirty="0"/>
              <a:t>Titulo: grafico a lo largo de la historia de los gases efecto invernadero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6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32427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7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04321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8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9494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9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51503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11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72765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F3DD95-F736-4A58-BB1E-9FE6ABD4F2EC}" type="slidenum">
              <a:rPr lang="es-AR" smtClean="0"/>
              <a:t>12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2610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128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06170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780"/>
            <a:ext cx="12192000" cy="6915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31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984"/>
            <a:ext cx="12195533" cy="685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506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75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1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58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40691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97560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64675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9595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97134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8440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6455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6517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5764C-8B1D-4BED-A186-39B47581DDF7}" type="datetimeFigureOut">
              <a:rPr lang="es-AR" smtClean="0"/>
              <a:t>10/11/2020</a:t>
            </a:fld>
            <a:endParaRPr lang="es-AR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2EC7-9427-4D21-8488-29AE8A66E885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7027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  <p:sldLayoutId id="214748366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3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4.png"/><Relationship Id="rId10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6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7.jp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8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0" Type="http://schemas.openxmlformats.org/officeDocument/2006/relationships/image" Target="../media/image12.png"/><Relationship Id="rId4" Type="http://schemas.openxmlformats.org/officeDocument/2006/relationships/image" Target="../media/image35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8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5.png"/><Relationship Id="rId4" Type="http://schemas.openxmlformats.org/officeDocument/2006/relationships/image" Target="../media/image39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7.jpeg"/><Relationship Id="rId7" Type="http://schemas.openxmlformats.org/officeDocument/2006/relationships/image" Target="../media/image12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9.png"/><Relationship Id="rId7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51.png"/><Relationship Id="rId10" Type="http://schemas.openxmlformats.org/officeDocument/2006/relationships/image" Target="../media/image5.png"/><Relationship Id="rId4" Type="http://schemas.openxmlformats.org/officeDocument/2006/relationships/image" Target="../media/image50.png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3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78.png"/><Relationship Id="rId39" Type="http://schemas.openxmlformats.org/officeDocument/2006/relationships/image" Target="../media/image91.png"/><Relationship Id="rId21" Type="http://schemas.openxmlformats.org/officeDocument/2006/relationships/image" Target="../media/image73.png"/><Relationship Id="rId34" Type="http://schemas.openxmlformats.org/officeDocument/2006/relationships/image" Target="../media/image86.png"/><Relationship Id="rId42" Type="http://schemas.openxmlformats.org/officeDocument/2006/relationships/image" Target="../media/image94.png"/><Relationship Id="rId47" Type="http://schemas.openxmlformats.org/officeDocument/2006/relationships/image" Target="../media/image99.png"/><Relationship Id="rId50" Type="http://schemas.openxmlformats.org/officeDocument/2006/relationships/image" Target="../media/image102.png"/><Relationship Id="rId55" Type="http://schemas.openxmlformats.org/officeDocument/2006/relationships/image" Target="../media/image107.png"/><Relationship Id="rId7" Type="http://schemas.openxmlformats.org/officeDocument/2006/relationships/image" Target="../media/image59.png"/><Relationship Id="rId2" Type="http://schemas.openxmlformats.org/officeDocument/2006/relationships/image" Target="../media/image12.pn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29" Type="http://schemas.openxmlformats.org/officeDocument/2006/relationships/image" Target="../media/image81.png"/><Relationship Id="rId41" Type="http://schemas.openxmlformats.org/officeDocument/2006/relationships/image" Target="../media/image93.png"/><Relationship Id="rId54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24" Type="http://schemas.openxmlformats.org/officeDocument/2006/relationships/image" Target="../media/image76.png"/><Relationship Id="rId32" Type="http://schemas.openxmlformats.org/officeDocument/2006/relationships/image" Target="../media/image84.png"/><Relationship Id="rId37" Type="http://schemas.openxmlformats.org/officeDocument/2006/relationships/image" Target="../media/image89.png"/><Relationship Id="rId40" Type="http://schemas.openxmlformats.org/officeDocument/2006/relationships/image" Target="../media/image92.png"/><Relationship Id="rId45" Type="http://schemas.openxmlformats.org/officeDocument/2006/relationships/image" Target="../media/image97.png"/><Relationship Id="rId53" Type="http://schemas.openxmlformats.org/officeDocument/2006/relationships/image" Target="../media/image105.png"/><Relationship Id="rId58" Type="http://schemas.openxmlformats.org/officeDocument/2006/relationships/image" Target="../media/image110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28" Type="http://schemas.openxmlformats.org/officeDocument/2006/relationships/image" Target="../media/image80.png"/><Relationship Id="rId36" Type="http://schemas.openxmlformats.org/officeDocument/2006/relationships/image" Target="../media/image88.png"/><Relationship Id="rId49" Type="http://schemas.openxmlformats.org/officeDocument/2006/relationships/image" Target="../media/image101.png"/><Relationship Id="rId57" Type="http://schemas.openxmlformats.org/officeDocument/2006/relationships/image" Target="../media/image109.png"/><Relationship Id="rId61" Type="http://schemas.openxmlformats.org/officeDocument/2006/relationships/image" Target="../media/image6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31" Type="http://schemas.openxmlformats.org/officeDocument/2006/relationships/image" Target="../media/image83.png"/><Relationship Id="rId44" Type="http://schemas.openxmlformats.org/officeDocument/2006/relationships/image" Target="../media/image96.png"/><Relationship Id="rId52" Type="http://schemas.openxmlformats.org/officeDocument/2006/relationships/image" Target="../media/image104.png"/><Relationship Id="rId60" Type="http://schemas.openxmlformats.org/officeDocument/2006/relationships/image" Target="../media/image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79.png"/><Relationship Id="rId30" Type="http://schemas.openxmlformats.org/officeDocument/2006/relationships/image" Target="../media/image82.png"/><Relationship Id="rId35" Type="http://schemas.openxmlformats.org/officeDocument/2006/relationships/image" Target="../media/image87.png"/><Relationship Id="rId43" Type="http://schemas.openxmlformats.org/officeDocument/2006/relationships/image" Target="../media/image95.png"/><Relationship Id="rId48" Type="http://schemas.openxmlformats.org/officeDocument/2006/relationships/image" Target="../media/image100.png"/><Relationship Id="rId56" Type="http://schemas.openxmlformats.org/officeDocument/2006/relationships/image" Target="../media/image108.png"/><Relationship Id="rId8" Type="http://schemas.openxmlformats.org/officeDocument/2006/relationships/image" Target="../media/image60.png"/><Relationship Id="rId51" Type="http://schemas.openxmlformats.org/officeDocument/2006/relationships/image" Target="../media/image103.png"/><Relationship Id="rId3" Type="http://schemas.openxmlformats.org/officeDocument/2006/relationships/image" Target="../media/image5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33" Type="http://schemas.openxmlformats.org/officeDocument/2006/relationships/image" Target="../media/image85.png"/><Relationship Id="rId38" Type="http://schemas.openxmlformats.org/officeDocument/2006/relationships/image" Target="../media/image90.png"/><Relationship Id="rId46" Type="http://schemas.openxmlformats.org/officeDocument/2006/relationships/image" Target="../media/image98.png"/><Relationship Id="rId5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112.png"/><Relationship Id="rId12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6.png"/><Relationship Id="rId5" Type="http://schemas.openxmlformats.org/officeDocument/2006/relationships/image" Target="../media/image12.png"/><Relationship Id="rId10" Type="http://schemas.openxmlformats.org/officeDocument/2006/relationships/image" Target="../media/image114.png"/><Relationship Id="rId4" Type="http://schemas.openxmlformats.org/officeDocument/2006/relationships/image" Target="../media/image111.png"/><Relationship Id="rId9" Type="http://schemas.openxmlformats.org/officeDocument/2006/relationships/image" Target="../media/image11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6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image" Target="../media/image20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7" t="45350" r="35453" b="2240"/>
          <a:stretch/>
        </p:blipFill>
        <p:spPr>
          <a:xfrm>
            <a:off x="636409" y="1"/>
            <a:ext cx="1144720" cy="249554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1781129" y="1467168"/>
            <a:ext cx="9355831" cy="39395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es-ES" sz="6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PROYECTO DE LEY</a:t>
            </a:r>
          </a:p>
          <a:p>
            <a:pPr>
              <a:lnSpc>
                <a:spcPts val="5000"/>
              </a:lnSpc>
            </a:pPr>
            <a:r>
              <a:rPr lang="es-ES" sz="60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PROMOCION Y DESARROLLO </a:t>
            </a:r>
          </a:p>
          <a:p>
            <a:pPr>
              <a:lnSpc>
                <a:spcPts val="5000"/>
              </a:lnSpc>
            </a:pPr>
            <a:r>
              <a:rPr lang="es-ES" sz="60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PARA LA PRODUCCION Y </a:t>
            </a:r>
          </a:p>
          <a:p>
            <a:pPr>
              <a:lnSpc>
                <a:spcPts val="5000"/>
              </a:lnSpc>
            </a:pPr>
            <a:r>
              <a:rPr lang="es-ES" sz="60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CONSUMO DE</a:t>
            </a:r>
          </a:p>
          <a:p>
            <a:pPr>
              <a:lnSpc>
                <a:spcPts val="5000"/>
              </a:lnSpc>
            </a:pPr>
            <a:r>
              <a:rPr lang="es-ES" sz="6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BIOCOMBUSTIBLES </a:t>
            </a:r>
          </a:p>
          <a:p>
            <a:pPr>
              <a:lnSpc>
                <a:spcPts val="5000"/>
              </a:lnSpc>
            </a:pPr>
            <a:r>
              <a:rPr lang="es-ES" sz="6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Y BIOENERGIA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6" t="26835" r="67932" b="15214"/>
          <a:stretch/>
        </p:blipFill>
        <p:spPr>
          <a:xfrm>
            <a:off x="774522" y="821285"/>
            <a:ext cx="873303" cy="148384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1847528" y="3305507"/>
            <a:ext cx="184731" cy="13961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br>
              <a:rPr lang="es-ES" sz="6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</a:br>
            <a:endParaRPr lang="es-ES" sz="6000" b="1" dirty="0">
              <a:solidFill>
                <a:srgbClr val="00A8E6"/>
              </a:solidFill>
              <a:latin typeface="Trasandina Black" pitchFamily="50" charset="0"/>
              <a:cs typeface="Trasandina Black" pitchFamily="50" charset="0"/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22361" r="67425" b="7585"/>
          <a:stretch/>
        </p:blipFill>
        <p:spPr>
          <a:xfrm>
            <a:off x="9570438" y="5617029"/>
            <a:ext cx="2446301" cy="10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636"/>
      </p:ext>
    </p:extLst>
  </p:cSld>
  <p:clrMapOvr>
    <a:masterClrMapping/>
  </p:clrMapOvr>
  <p:transition spd="slow"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7765076-c16e-4bbf-b666-4e8a895f522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1225" y="1629985"/>
            <a:ext cx="8232775" cy="4637323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-1" y="662669"/>
            <a:ext cx="12195529" cy="653595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5 CuadroTexto"/>
          <p:cNvSpPr txBox="1"/>
          <p:nvPr/>
        </p:nvSpPr>
        <p:spPr>
          <a:xfrm>
            <a:off x="804601" y="805501"/>
            <a:ext cx="910139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AR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EFECTO INVERNADERO</a:t>
            </a:r>
            <a:endParaRPr lang="es-ES" sz="3200" dirty="0">
              <a:solidFill>
                <a:srgbClr val="152A36"/>
              </a:solidFill>
              <a:latin typeface="Trasandina Black" pitchFamily="50" charset="0"/>
              <a:cs typeface="Trasandina Black" pitchFamily="50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89349" y="653561"/>
            <a:ext cx="662873" cy="6531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1312317"/>
            <a:ext cx="12195532" cy="146362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>
            <a:off x="8971276" y="5882460"/>
            <a:ext cx="3220724" cy="9755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4278"/>
            <a:ext cx="981217" cy="175426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875779" y="5992047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4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" y="615044"/>
            <a:ext cx="12195529" cy="1018396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5 CuadroTexto"/>
          <p:cNvSpPr txBox="1"/>
          <p:nvPr/>
        </p:nvSpPr>
        <p:spPr>
          <a:xfrm>
            <a:off x="804601" y="750261"/>
            <a:ext cx="103110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ANOMALÍA DE TEMPERATURA MEDIA GLOBAL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89349" y="607966"/>
            <a:ext cx="662873" cy="6531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2077"/>
            <a:ext cx="12195529" cy="65115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0" y="1274217"/>
            <a:ext cx="12195532" cy="618348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16" name="5 CuadroTexto"/>
          <p:cNvSpPr txBox="1"/>
          <p:nvPr/>
        </p:nvSpPr>
        <p:spPr>
          <a:xfrm>
            <a:off x="833172" y="1304689"/>
            <a:ext cx="93732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Anomalía de la temperatura media mundial de la tierra y el mar en relación con la temperatura media de 1961 – 1990.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/>
          <a:srcRect l="24683" t="32716" r="25873" b="22240"/>
          <a:stretch/>
        </p:blipFill>
        <p:spPr>
          <a:xfrm>
            <a:off x="2547186" y="2279549"/>
            <a:ext cx="7581467" cy="388502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/>
          <a:srcRect l="78402" t="10633" r="18454" b="82967"/>
          <a:stretch/>
        </p:blipFill>
        <p:spPr>
          <a:xfrm>
            <a:off x="11505475" y="5715358"/>
            <a:ext cx="438150" cy="50165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556682" y="6217008"/>
            <a:ext cx="2470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>
                <a:latin typeface="Trasandina Bold" pitchFamily="50" charset="0"/>
                <a:cs typeface="Trasandina Bold" pitchFamily="50" charset="0"/>
              </a:rPr>
              <a:t>FUENTE</a:t>
            </a:r>
            <a:br>
              <a:rPr lang="es-ES" sz="1200" b="1" dirty="0">
                <a:latin typeface="Trasandina Bold" pitchFamily="50" charset="0"/>
                <a:cs typeface="Trasandina Bold" pitchFamily="50" charset="0"/>
              </a:rPr>
            </a:b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Global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Change</a:t>
            </a: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 Data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Lab</a:t>
            </a:r>
            <a:br>
              <a:rPr lang="es-ES" sz="1200" dirty="0">
                <a:latin typeface="Trasandina Bold" pitchFamily="50" charset="0"/>
                <a:cs typeface="Trasandina Bold" pitchFamily="50" charset="0"/>
              </a:rPr>
            </a:br>
            <a:endParaRPr lang="es-AR" sz="1200" dirty="0">
              <a:latin typeface="Trasandina Bold" pitchFamily="50" charset="0"/>
              <a:cs typeface="Trasandina Bold" pitchFamily="50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/>
          <a:srcRect l="72083" t="40741" r="22361" b="53333"/>
          <a:stretch/>
        </p:blipFill>
        <p:spPr>
          <a:xfrm>
            <a:off x="10563497" y="5715358"/>
            <a:ext cx="905245" cy="543147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4278"/>
            <a:ext cx="981217" cy="1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44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239" y="1183509"/>
            <a:ext cx="8198457" cy="462167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637541"/>
            <a:ext cx="12195532" cy="207073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4278"/>
            <a:ext cx="981217" cy="1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8022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dispersión&#10;&#10;Descripción generada automáticamente">
            <a:extLst>
              <a:ext uri="{FF2B5EF4-FFF2-40B4-BE49-F238E27FC236}">
                <a16:creationId xmlns:a16="http://schemas.microsoft.com/office/drawing/2014/main" id="{6E9A0340-3A7D-4F48-98F2-22DD0E2C70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25" y="1845818"/>
            <a:ext cx="6048696" cy="3407432"/>
          </a:xfrm>
          <a:prstGeom prst="rect">
            <a:avLst/>
          </a:prstGeom>
        </p:spPr>
      </p:pic>
      <p:pic>
        <p:nvPicPr>
          <p:cNvPr id="8" name="Imagen 7" descr="Mapa&#10;&#10;Descripción generada automáticamente">
            <a:extLst>
              <a:ext uri="{FF2B5EF4-FFF2-40B4-BE49-F238E27FC236}">
                <a16:creationId xmlns:a16="http://schemas.microsoft.com/office/drawing/2014/main" id="{95CE932F-B5A6-4870-9A78-DF16B8B8F2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528" y="1877184"/>
            <a:ext cx="3321122" cy="477108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-1" y="615044"/>
            <a:ext cx="12195529" cy="659173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5 CuadroTexto"/>
          <p:cNvSpPr txBox="1"/>
          <p:nvPr/>
        </p:nvSpPr>
        <p:spPr>
          <a:xfrm>
            <a:off x="804601" y="770943"/>
            <a:ext cx="1031107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CONSECUENCIAS CALENTAMIENTO GLOBAL</a:t>
            </a: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89349" y="607966"/>
            <a:ext cx="662873" cy="65317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2552"/>
            <a:ext cx="12195529" cy="65115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1274217"/>
            <a:ext cx="12195532" cy="175223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14753"/>
            <a:ext cx="981217" cy="175426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586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/>
          <p:cNvSpPr/>
          <p:nvPr/>
        </p:nvSpPr>
        <p:spPr>
          <a:xfrm>
            <a:off x="0" y="1010247"/>
            <a:ext cx="12206413" cy="1654887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5 CuadroTexto"/>
          <p:cNvSpPr txBox="1"/>
          <p:nvPr/>
        </p:nvSpPr>
        <p:spPr>
          <a:xfrm>
            <a:off x="1016367" y="1336525"/>
            <a:ext cx="1991216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AÑO 2015</a:t>
            </a:r>
          </a:p>
        </p:txBody>
      </p:sp>
      <p:sp>
        <p:nvSpPr>
          <p:cNvPr id="25" name="5 CuadroTexto"/>
          <p:cNvSpPr txBox="1"/>
          <p:nvPr/>
        </p:nvSpPr>
        <p:spPr>
          <a:xfrm>
            <a:off x="3455854" y="1250803"/>
            <a:ext cx="2709855" cy="137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3200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ONU</a:t>
            </a:r>
            <a:b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</a:br>
            <a:r>
              <a:rPr lang="es-ES" sz="28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Objetivos de </a:t>
            </a:r>
          </a:p>
          <a:p>
            <a:pPr>
              <a:lnSpc>
                <a:spcPts val="2500"/>
              </a:lnSpc>
            </a:pPr>
            <a:r>
              <a:rPr lang="es-ES" sz="28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Desarrollo </a:t>
            </a:r>
          </a:p>
          <a:p>
            <a:pPr>
              <a:lnSpc>
                <a:spcPts val="2500"/>
              </a:lnSpc>
            </a:pPr>
            <a:r>
              <a:rPr lang="es-ES" sz="28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Sostenible </a:t>
            </a: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4" r="35853"/>
          <a:stretch/>
        </p:blipFill>
        <p:spPr>
          <a:xfrm>
            <a:off x="2822480" y="1118679"/>
            <a:ext cx="650409" cy="742338"/>
          </a:xfrm>
          <a:prstGeom prst="rect">
            <a:avLst/>
          </a:prstGeom>
        </p:spPr>
      </p:pic>
      <p:pic>
        <p:nvPicPr>
          <p:cNvPr id="72" name="Imagen 7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12522" y="1093073"/>
            <a:ext cx="758127" cy="747039"/>
          </a:xfrm>
          <a:prstGeom prst="rect">
            <a:avLst/>
          </a:prstGeom>
        </p:spPr>
      </p:pic>
      <p:grpSp>
        <p:nvGrpSpPr>
          <p:cNvPr id="18" name="Grupo 17"/>
          <p:cNvGrpSpPr/>
          <p:nvPr/>
        </p:nvGrpSpPr>
        <p:grpSpPr>
          <a:xfrm>
            <a:off x="5662419" y="1157044"/>
            <a:ext cx="6059141" cy="1403961"/>
            <a:chOff x="5813001" y="1924585"/>
            <a:chExt cx="5514277" cy="1277711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8" t="2777" r="87657" b="53968"/>
            <a:stretch/>
          </p:blipFill>
          <p:spPr>
            <a:xfrm>
              <a:off x="5813001" y="1959429"/>
              <a:ext cx="658367" cy="648467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38" t="2777" r="77429" b="53968"/>
            <a:stretch/>
          </p:blipFill>
          <p:spPr>
            <a:xfrm>
              <a:off x="6445662" y="1959429"/>
              <a:ext cx="607933" cy="648467"/>
            </a:xfrm>
            <a:prstGeom prst="rect">
              <a:avLst/>
            </a:prstGeom>
          </p:spPr>
        </p:pic>
        <p:pic>
          <p:nvPicPr>
            <p:cNvPr id="35" name="Imagen 3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605" t="2777" r="67075" b="53968"/>
            <a:stretch/>
          </p:blipFill>
          <p:spPr>
            <a:xfrm>
              <a:off x="7083250" y="1959429"/>
              <a:ext cx="590052" cy="648467"/>
            </a:xfrm>
            <a:prstGeom prst="rect">
              <a:avLst/>
            </a:prstGeom>
          </p:spPr>
        </p:pic>
        <p:pic>
          <p:nvPicPr>
            <p:cNvPr id="37" name="Imagen 3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16" t="2777" r="56548" b="53968"/>
            <a:stretch/>
          </p:blipFill>
          <p:spPr>
            <a:xfrm>
              <a:off x="7637225" y="1959429"/>
              <a:ext cx="613893" cy="648467"/>
            </a:xfrm>
            <a:prstGeom prst="rect">
              <a:avLst/>
            </a:prstGeom>
          </p:spPr>
        </p:pic>
        <p:pic>
          <p:nvPicPr>
            <p:cNvPr id="38" name="Imagen 3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46" t="2777" r="45918" b="53968"/>
            <a:stretch/>
          </p:blipFill>
          <p:spPr>
            <a:xfrm>
              <a:off x="8254251" y="1959429"/>
              <a:ext cx="613892" cy="648467"/>
            </a:xfrm>
            <a:prstGeom prst="rect">
              <a:avLst/>
            </a:prstGeom>
          </p:spPr>
        </p:pic>
        <p:pic>
          <p:nvPicPr>
            <p:cNvPr id="39" name="Imagen 3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94" t="2777" r="35170" b="53968"/>
            <a:stretch/>
          </p:blipFill>
          <p:spPr>
            <a:xfrm>
              <a:off x="8837165" y="1959429"/>
              <a:ext cx="613893" cy="648467"/>
            </a:xfrm>
            <a:prstGeom prst="rect">
              <a:avLst/>
            </a:prstGeom>
          </p:spPr>
        </p:pic>
        <p:pic>
          <p:nvPicPr>
            <p:cNvPr id="41" name="Imagen 4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30" t="2777" r="24144" b="53968"/>
            <a:stretch/>
          </p:blipFill>
          <p:spPr>
            <a:xfrm>
              <a:off x="9456710" y="1947844"/>
              <a:ext cx="619008" cy="648467"/>
            </a:xfrm>
            <a:prstGeom prst="rect">
              <a:avLst/>
            </a:prstGeom>
          </p:spPr>
        </p:pic>
        <p:pic>
          <p:nvPicPr>
            <p:cNvPr id="42" name="Imagen 4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562" t="2777" r="12538" b="53968"/>
            <a:stretch/>
          </p:blipFill>
          <p:spPr>
            <a:xfrm>
              <a:off x="10051497" y="1947845"/>
              <a:ext cx="680398" cy="648467"/>
            </a:xfrm>
            <a:prstGeom prst="rect">
              <a:avLst/>
            </a:prstGeom>
          </p:spPr>
        </p:pic>
        <p:pic>
          <p:nvPicPr>
            <p:cNvPr id="43" name="Imagen 4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0" t="2777" r="1624" b="53968"/>
            <a:stretch/>
          </p:blipFill>
          <p:spPr>
            <a:xfrm>
              <a:off x="10708270" y="1924585"/>
              <a:ext cx="619008" cy="648467"/>
            </a:xfrm>
            <a:prstGeom prst="rect">
              <a:avLst/>
            </a:prstGeom>
          </p:spPr>
        </p:pic>
        <p:pic>
          <p:nvPicPr>
            <p:cNvPr id="44" name="Imagen 4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6" t="52779" r="84972" b="5931"/>
            <a:stretch/>
          </p:blipFill>
          <p:spPr>
            <a:xfrm>
              <a:off x="5859594" y="2562904"/>
              <a:ext cx="654819" cy="619009"/>
            </a:xfrm>
            <a:prstGeom prst="rect">
              <a:avLst/>
            </a:prstGeom>
          </p:spPr>
        </p:pic>
        <p:pic>
          <p:nvPicPr>
            <p:cNvPr id="45" name="Imagen 4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1" t="54667" r="72256" b="4043"/>
            <a:stretch/>
          </p:blipFill>
          <p:spPr>
            <a:xfrm>
              <a:off x="6443793" y="2562904"/>
              <a:ext cx="644587" cy="619009"/>
            </a:xfrm>
            <a:prstGeom prst="rect">
              <a:avLst/>
            </a:prstGeom>
          </p:spPr>
        </p:pic>
        <p:pic>
          <p:nvPicPr>
            <p:cNvPr id="46" name="Imagen 4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99" t="54667" r="60147" b="4043"/>
            <a:stretch/>
          </p:blipFill>
          <p:spPr>
            <a:xfrm>
              <a:off x="7033290" y="2562904"/>
              <a:ext cx="637733" cy="619009"/>
            </a:xfrm>
            <a:prstGeom prst="rect">
              <a:avLst/>
            </a:prstGeom>
          </p:spPr>
        </p:pic>
        <p:pic>
          <p:nvPicPr>
            <p:cNvPr id="48" name="Imagen 4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9" t="57774" r="48281" b="2057"/>
            <a:stretch/>
          </p:blipFill>
          <p:spPr>
            <a:xfrm>
              <a:off x="7629605" y="2591770"/>
              <a:ext cx="648972" cy="602199"/>
            </a:xfrm>
            <a:prstGeom prst="rect">
              <a:avLst/>
            </a:prstGeom>
          </p:spPr>
        </p:pic>
        <p:pic>
          <p:nvPicPr>
            <p:cNvPr id="49" name="Imagen 4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63" t="57774" r="35291" b="2057"/>
            <a:stretch/>
          </p:blipFill>
          <p:spPr>
            <a:xfrm>
              <a:off x="8236951" y="2587840"/>
              <a:ext cx="637279" cy="602199"/>
            </a:xfrm>
            <a:prstGeom prst="rect">
              <a:avLst/>
            </a:prstGeom>
          </p:spPr>
        </p:pic>
        <p:pic>
          <p:nvPicPr>
            <p:cNvPr id="53" name="Imagen 5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61" t="57774" r="24502" b="2057"/>
            <a:stretch/>
          </p:blipFill>
          <p:spPr>
            <a:xfrm>
              <a:off x="8871523" y="2600097"/>
              <a:ext cx="613892" cy="602199"/>
            </a:xfrm>
            <a:prstGeom prst="rect">
              <a:avLst/>
            </a:prstGeom>
          </p:spPr>
        </p:pic>
        <p:pic>
          <p:nvPicPr>
            <p:cNvPr id="54" name="Imagen 5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19" t="57774" r="12833" b="2057"/>
            <a:stretch/>
          </p:blipFill>
          <p:spPr>
            <a:xfrm>
              <a:off x="9464763" y="2592699"/>
              <a:ext cx="643126" cy="602199"/>
            </a:xfrm>
            <a:prstGeom prst="rect">
              <a:avLst/>
            </a:prstGeom>
          </p:spPr>
        </p:pic>
        <p:pic>
          <p:nvPicPr>
            <p:cNvPr id="55" name="Imagen 5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3" t="57774" r="1301" b="2057"/>
            <a:stretch/>
          </p:blipFill>
          <p:spPr>
            <a:xfrm>
              <a:off x="10084444" y="2598392"/>
              <a:ext cx="637280" cy="602199"/>
            </a:xfrm>
            <a:prstGeom prst="rect">
              <a:avLst/>
            </a:prstGeom>
          </p:spPr>
        </p:pic>
      </p:grpSp>
      <p:sp>
        <p:nvSpPr>
          <p:cNvPr id="57" name="5 CuadroTexto"/>
          <p:cNvSpPr txBox="1"/>
          <p:nvPr/>
        </p:nvSpPr>
        <p:spPr>
          <a:xfrm>
            <a:off x="997676" y="2793517"/>
            <a:ext cx="2548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ACUERDO</a:t>
            </a:r>
          </a:p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DE PARÍS</a:t>
            </a:r>
            <a:endParaRPr lang="es-ES" sz="28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295104" y="2689631"/>
            <a:ext cx="758127" cy="747039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4" r="35853"/>
          <a:stretch/>
        </p:blipFill>
        <p:spPr>
          <a:xfrm>
            <a:off x="2822480" y="2738327"/>
            <a:ext cx="650409" cy="74233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59" y="2840960"/>
            <a:ext cx="5228694" cy="25530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" name="Imagen 5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84232"/>
          <a:stretch/>
        </p:blipFill>
        <p:spPr>
          <a:xfrm>
            <a:off x="-1" y="1983"/>
            <a:ext cx="12195529" cy="1016919"/>
          </a:xfrm>
          <a:prstGeom prst="rect">
            <a:avLst/>
          </a:prstGeom>
        </p:spPr>
      </p:pic>
      <p:sp>
        <p:nvSpPr>
          <p:cNvPr id="62" name="Rectángulo 61"/>
          <p:cNvSpPr/>
          <p:nvPr/>
        </p:nvSpPr>
        <p:spPr>
          <a:xfrm>
            <a:off x="0" y="915818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47" name="5 CuadroTexto"/>
          <p:cNvSpPr txBox="1"/>
          <p:nvPr/>
        </p:nvSpPr>
        <p:spPr>
          <a:xfrm>
            <a:off x="1008973" y="3522869"/>
            <a:ext cx="254803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28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Diciembre 2015 </a:t>
            </a:r>
          </a:p>
        </p:txBody>
      </p:sp>
      <p:sp>
        <p:nvSpPr>
          <p:cNvPr id="50" name="5 CuadroTexto"/>
          <p:cNvSpPr txBox="1"/>
          <p:nvPr/>
        </p:nvSpPr>
        <p:spPr>
          <a:xfrm>
            <a:off x="9026127" y="4979260"/>
            <a:ext cx="29540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20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LEY 27.270</a:t>
            </a:r>
            <a:br>
              <a:rPr lang="es-ES" sz="20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</a:br>
            <a:r>
              <a:rPr lang="es-ES" sz="1400" dirty="0">
                <a:solidFill>
                  <a:srgbClr val="002060"/>
                </a:solidFill>
                <a:latin typeface="Trasandina Regular" pitchFamily="50" charset="0"/>
                <a:cs typeface="Trasandina Regular" pitchFamily="50" charset="0"/>
              </a:rPr>
              <a:t>Acuerdo de París - Septiembre 2016</a:t>
            </a:r>
            <a:endParaRPr lang="es-ES" sz="1200" dirty="0">
              <a:solidFill>
                <a:srgbClr val="002060"/>
              </a:solidFill>
              <a:latin typeface="Trasandina Regular" pitchFamily="50" charset="0"/>
              <a:cs typeface="Trasandina Regular" pitchFamily="50" charset="0"/>
            </a:endParaRPr>
          </a:p>
        </p:txBody>
      </p:sp>
      <p:pic>
        <p:nvPicPr>
          <p:cNvPr id="51" name="Imagen 50"/>
          <p:cNvPicPr>
            <a:picLocks noChangeAspect="1"/>
          </p:cNvPicPr>
          <p:nvPr/>
        </p:nvPicPr>
        <p:blipFill rotWithShape="1">
          <a:blip r:embed="rId9"/>
          <a:srcRect l="22709" t="33950" r="40207" b="17655"/>
          <a:stretch/>
        </p:blipFill>
        <p:spPr>
          <a:xfrm>
            <a:off x="9085812" y="2834726"/>
            <a:ext cx="2707770" cy="19877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A5BD2C4-EDB9-48A9-AEDB-AEC7B348542D}"/>
              </a:ext>
            </a:extLst>
          </p:cNvPr>
          <p:cNvSpPr txBox="1"/>
          <p:nvPr/>
        </p:nvSpPr>
        <p:spPr>
          <a:xfrm>
            <a:off x="3561848" y="71973"/>
            <a:ext cx="51185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CAMBIO CLIMÁTICO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4" r="35853"/>
          <a:stretch/>
        </p:blipFill>
        <p:spPr>
          <a:xfrm rot="5400000">
            <a:off x="5778002" y="5291456"/>
            <a:ext cx="650409" cy="742338"/>
          </a:xfrm>
          <a:prstGeom prst="rect">
            <a:avLst/>
          </a:prstGeom>
        </p:spPr>
      </p:pic>
      <p:sp>
        <p:nvSpPr>
          <p:cNvPr id="52" name="Rectángulo 51"/>
          <p:cNvSpPr/>
          <p:nvPr/>
        </p:nvSpPr>
        <p:spPr>
          <a:xfrm>
            <a:off x="0" y="5987831"/>
            <a:ext cx="12206413" cy="898214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6" name="CuadroTexto 55">
            <a:extLst>
              <a:ext uri="{FF2B5EF4-FFF2-40B4-BE49-F238E27FC236}">
                <a16:creationId xmlns:a16="http://schemas.microsoft.com/office/drawing/2014/main" id="{18FA11F7-2E5A-4770-8D6B-91DA0EE956A3}"/>
              </a:ext>
            </a:extLst>
          </p:cNvPr>
          <p:cNvSpPr txBox="1"/>
          <p:nvPr/>
        </p:nvSpPr>
        <p:spPr>
          <a:xfrm>
            <a:off x="1463731" y="6094682"/>
            <a:ext cx="9278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b="1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TRANSICIÓN Y TRANSFORMACIÓN ENERGÉTICA</a:t>
            </a:r>
          </a:p>
        </p:txBody>
      </p:sp>
      <p:sp>
        <p:nvSpPr>
          <p:cNvPr id="2" name="5 CuadroTexto">
            <a:extLst>
              <a:ext uri="{FF2B5EF4-FFF2-40B4-BE49-F238E27FC236}">
                <a16:creationId xmlns:a16="http://schemas.microsoft.com/office/drawing/2014/main" id="{6283A8C1-326E-42C0-9DEE-F8B3A276217B}"/>
              </a:ext>
            </a:extLst>
          </p:cNvPr>
          <p:cNvSpPr txBox="1"/>
          <p:nvPr/>
        </p:nvSpPr>
        <p:spPr>
          <a:xfrm>
            <a:off x="8985400" y="5559256"/>
            <a:ext cx="295402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s-ES" sz="20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LEY 27.520</a:t>
            </a:r>
            <a:br>
              <a:rPr lang="es-ES" sz="20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</a:br>
            <a:r>
              <a:rPr lang="es-ES" sz="1400" dirty="0">
                <a:solidFill>
                  <a:srgbClr val="002060"/>
                </a:solidFill>
                <a:latin typeface="Trasandina Regular" pitchFamily="50" charset="0"/>
                <a:cs typeface="Trasandina Regular" pitchFamily="50" charset="0"/>
              </a:rPr>
              <a:t>PM </a:t>
            </a:r>
            <a:r>
              <a:rPr lang="es-ES" sz="1400" dirty="0" err="1">
                <a:solidFill>
                  <a:srgbClr val="002060"/>
                </a:solidFill>
                <a:latin typeface="Trasandina Regular" pitchFamily="50" charset="0"/>
                <a:cs typeface="Trasandina Regular" pitchFamily="50" charset="0"/>
              </a:rPr>
              <a:t>AyM</a:t>
            </a:r>
            <a:r>
              <a:rPr lang="es-ES" sz="1400" dirty="0">
                <a:solidFill>
                  <a:srgbClr val="002060"/>
                </a:solidFill>
                <a:latin typeface="Trasandina Regular" pitchFamily="50" charset="0"/>
                <a:cs typeface="Trasandina Regular" pitchFamily="50" charset="0"/>
              </a:rPr>
              <a:t> CCG - Diciembre 2019</a:t>
            </a:r>
            <a:endParaRPr lang="es-ES" sz="1200" dirty="0">
              <a:solidFill>
                <a:srgbClr val="002060"/>
              </a:solidFill>
              <a:latin typeface="Trasandina Regular" pitchFamily="50" charset="0"/>
              <a:cs typeface="Trasandina Regular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9478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320" y="1769928"/>
            <a:ext cx="8534160" cy="4970780"/>
          </a:xfrm>
          <a:prstGeom prst="rect">
            <a:avLst/>
          </a:prstGeom>
        </p:spPr>
      </p:pic>
      <p:sp>
        <p:nvSpPr>
          <p:cNvPr id="12" name="Rectángulo 11"/>
          <p:cNvSpPr/>
          <p:nvPr/>
        </p:nvSpPr>
        <p:spPr>
          <a:xfrm>
            <a:off x="0" y="1018903"/>
            <a:ext cx="12192000" cy="761128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5 CuadroTexto"/>
          <p:cNvSpPr txBox="1"/>
          <p:nvPr/>
        </p:nvSpPr>
        <p:spPr>
          <a:xfrm>
            <a:off x="894836" y="1228363"/>
            <a:ext cx="7764050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ARGENTINA/CÓRDOBA: OPORTUNIDADES</a:t>
            </a:r>
            <a:endParaRPr lang="es-ES" sz="3200" dirty="0">
              <a:solidFill>
                <a:srgbClr val="00A8E6"/>
              </a:solidFill>
              <a:latin typeface="Trasandina Black" pitchFamily="50" charset="0"/>
              <a:cs typeface="Trasandina Black" pitchFamily="50" charset="0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277331" y="1070972"/>
            <a:ext cx="709330" cy="698956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84232"/>
          <a:stretch/>
        </p:blipFill>
        <p:spPr>
          <a:xfrm>
            <a:off x="-1" y="1983"/>
            <a:ext cx="12195529" cy="1016919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0" y="915818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A5BD2C4-EDB9-48A9-AEDB-AEC7B348542D}"/>
              </a:ext>
            </a:extLst>
          </p:cNvPr>
          <p:cNvSpPr txBox="1"/>
          <p:nvPr/>
        </p:nvSpPr>
        <p:spPr>
          <a:xfrm>
            <a:off x="277331" y="233838"/>
            <a:ext cx="9237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TRANSICIÓN Y TRANSFORMACIÓN ENERGÉTICA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14753"/>
            <a:ext cx="981217" cy="1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0821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-1" y="1819139"/>
            <a:ext cx="12195533" cy="668590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4" t="12155" r="24365" b="11445"/>
          <a:stretch/>
        </p:blipFill>
        <p:spPr>
          <a:xfrm>
            <a:off x="9967724" y="3610553"/>
            <a:ext cx="1912631" cy="2810094"/>
          </a:xfrm>
          <a:prstGeom prst="rect">
            <a:avLst/>
          </a:prstGeom>
        </p:spPr>
      </p:pic>
      <p:grpSp>
        <p:nvGrpSpPr>
          <p:cNvPr id="31" name="Grupo 30"/>
          <p:cNvGrpSpPr/>
          <p:nvPr/>
        </p:nvGrpSpPr>
        <p:grpSpPr>
          <a:xfrm>
            <a:off x="1585831" y="2640004"/>
            <a:ext cx="8381893" cy="3638932"/>
            <a:chOff x="2631633" y="2865564"/>
            <a:chExt cx="8655825" cy="3762548"/>
          </a:xfrm>
        </p:grpSpPr>
        <p:pic>
          <p:nvPicPr>
            <p:cNvPr id="9" name="Imagen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309"/>
            <a:stretch/>
          </p:blipFill>
          <p:spPr>
            <a:xfrm>
              <a:off x="7000540" y="4738906"/>
              <a:ext cx="4286918" cy="1889206"/>
            </a:xfrm>
            <a:prstGeom prst="rect">
              <a:avLst/>
            </a:prstGeom>
          </p:spPr>
        </p:pic>
        <p:pic>
          <p:nvPicPr>
            <p:cNvPr id="15" name="Imagen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4689" y="4728807"/>
              <a:ext cx="4293883" cy="1320817"/>
            </a:xfrm>
            <a:prstGeom prst="rect">
              <a:avLst/>
            </a:prstGeom>
          </p:spPr>
        </p:pic>
        <p:grpSp>
          <p:nvGrpSpPr>
            <p:cNvPr id="22" name="Grupo 21"/>
            <p:cNvGrpSpPr/>
            <p:nvPr/>
          </p:nvGrpSpPr>
          <p:grpSpPr>
            <a:xfrm>
              <a:off x="2631633" y="2865564"/>
              <a:ext cx="7066273" cy="1987998"/>
              <a:chOff x="229876" y="1861056"/>
              <a:chExt cx="7066273" cy="1987998"/>
            </a:xfrm>
          </p:grpSpPr>
          <p:pic>
            <p:nvPicPr>
              <p:cNvPr id="8" name="Imagen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678" r="50961"/>
              <a:stretch/>
            </p:blipFill>
            <p:spPr>
              <a:xfrm>
                <a:off x="229876" y="1861056"/>
                <a:ext cx="7011548" cy="1037576"/>
              </a:xfrm>
              <a:prstGeom prst="rect">
                <a:avLst/>
              </a:prstGeom>
            </p:spPr>
          </p:pic>
          <p:pic>
            <p:nvPicPr>
              <p:cNvPr id="20" name="Imagen 19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97" t="31678" r="1437"/>
              <a:stretch/>
            </p:blipFill>
            <p:spPr>
              <a:xfrm>
                <a:off x="441814" y="2839404"/>
                <a:ext cx="6854335" cy="1009650"/>
              </a:xfrm>
              <a:prstGeom prst="rect">
                <a:avLst/>
              </a:prstGeom>
            </p:spPr>
          </p:pic>
        </p:grpSp>
      </p:grpSp>
      <p:sp>
        <p:nvSpPr>
          <p:cNvPr id="23" name="Rectángulo 22"/>
          <p:cNvSpPr/>
          <p:nvPr/>
        </p:nvSpPr>
        <p:spPr>
          <a:xfrm>
            <a:off x="-1" y="955341"/>
            <a:ext cx="12195529" cy="863798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5 CuadroTexto"/>
          <p:cNvSpPr txBox="1"/>
          <p:nvPr/>
        </p:nvSpPr>
        <p:spPr>
          <a:xfrm>
            <a:off x="893340" y="1192182"/>
            <a:ext cx="9828690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PROGRAMA CONECTAR GAS INDUSTRIA</a:t>
            </a:r>
          </a:p>
        </p:txBody>
      </p:sp>
      <p:sp>
        <p:nvSpPr>
          <p:cNvPr id="27" name="5 CuadroTexto"/>
          <p:cNvSpPr txBox="1"/>
          <p:nvPr/>
        </p:nvSpPr>
        <p:spPr>
          <a:xfrm>
            <a:off x="856262" y="1616186"/>
            <a:ext cx="113357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endParaRPr lang="es-ES" sz="2400" dirty="0">
              <a:solidFill>
                <a:schemeClr val="bg1"/>
              </a:solidFill>
              <a:latin typeface="Trasandina Black" pitchFamily="50" charset="0"/>
              <a:cs typeface="Trasandina Black" pitchFamily="50" charset="0"/>
            </a:endParaRPr>
          </a:p>
          <a:p>
            <a:pPr>
              <a:lnSpc>
                <a:spcPts val="2000"/>
              </a:lnSpc>
            </a:pPr>
            <a:r>
              <a:rPr lang="es-ES" sz="24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A través de el </a:t>
            </a:r>
            <a:r>
              <a:rPr lang="es-ES" sz="24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Programa Conectar Gas Industrias </a:t>
            </a:r>
            <a:r>
              <a:rPr lang="es-ES" sz="22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actualmente hay </a:t>
            </a:r>
            <a:r>
              <a:rPr lang="es-ES" sz="2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81 CONECTADOS</a:t>
            </a:r>
            <a:r>
              <a:rPr lang="es-ES" sz="22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 entre Empresas Industriales y Estaciones de GNC en toda la provincia de Córdoba. </a:t>
            </a:r>
            <a:endParaRPr lang="es-ES" sz="2200" dirty="0">
              <a:solidFill>
                <a:schemeClr val="bg1"/>
              </a:solidFill>
              <a:latin typeface="Trasandina Bold" pitchFamily="50" charset="0"/>
              <a:cs typeface="Trasandina Bold" pitchFamily="50" charset="0"/>
            </a:endParaRPr>
          </a:p>
        </p:txBody>
      </p:sp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265523" y="1059797"/>
            <a:ext cx="725732" cy="715117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84232"/>
          <a:stretch/>
        </p:blipFill>
        <p:spPr>
          <a:xfrm>
            <a:off x="-1" y="1983"/>
            <a:ext cx="12195529" cy="1016919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0" y="915818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8A5BD2C4-EDB9-48A9-AEDB-AEC7B348542D}"/>
              </a:ext>
            </a:extLst>
          </p:cNvPr>
          <p:cNvSpPr txBox="1"/>
          <p:nvPr/>
        </p:nvSpPr>
        <p:spPr>
          <a:xfrm>
            <a:off x="4729358" y="91023"/>
            <a:ext cx="2702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CÓRDOBA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915279" y="-123033"/>
            <a:ext cx="1033012" cy="1846864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22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964056" y="5882460"/>
            <a:ext cx="308305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Trasandina Bold" pitchFamily="50" charset="0"/>
                <a:cs typeface="Trasandina Bold" pitchFamily="50" charset="0"/>
              </a:rPr>
              <a:t>Secretaría de Energía de la Nación</a:t>
            </a:r>
            <a:br>
              <a:rPr lang="es-ES" sz="1100" b="1" dirty="0">
                <a:latin typeface="Trasandina Bold" pitchFamily="50" charset="0"/>
                <a:cs typeface="Trasandina Bold" pitchFamily="50" charset="0"/>
              </a:rPr>
            </a:br>
            <a:r>
              <a:rPr lang="es-ES" sz="1100" b="1" dirty="0">
                <a:latin typeface="Trasandina Bold" pitchFamily="50" charset="0"/>
                <a:cs typeface="Trasandina Bold" pitchFamily="50" charset="0"/>
              </a:rPr>
              <a:t>Reportes de Avance </a:t>
            </a:r>
            <a:br>
              <a:rPr lang="es-ES" sz="1100" b="1" dirty="0"/>
            </a:br>
            <a:r>
              <a:rPr lang="es-ES" sz="1100" dirty="0">
                <a:latin typeface="Trasandina Medium" pitchFamily="50" charset="0"/>
                <a:cs typeface="Trasandina Medium" pitchFamily="50" charset="0"/>
              </a:rPr>
              <a:t>Implementación de la ley 27.424</a:t>
            </a:r>
            <a:endParaRPr lang="en-US" sz="1100" dirty="0">
              <a:latin typeface="Trasandina Medium" pitchFamily="50" charset="0"/>
              <a:cs typeface="Trasandina Medium" pitchFamily="50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819650" y="1843697"/>
            <a:ext cx="6454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Actualmente existen 1.971 kW instalados y conectados a la red mediante un medidor bidireccional. A su vez 3.539 kW de Potencia Reservada por el distribuidor, de los cuales 499 kW están a la espera de la conexión del medidor.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" t="4559" r="50958" b="3929"/>
          <a:stretch/>
        </p:blipFill>
        <p:spPr>
          <a:xfrm>
            <a:off x="978305" y="2826947"/>
            <a:ext cx="2889608" cy="1896826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-1" y="1034371"/>
            <a:ext cx="12195529" cy="653456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5 CuadroTexto"/>
          <p:cNvSpPr txBox="1"/>
          <p:nvPr/>
        </p:nvSpPr>
        <p:spPr>
          <a:xfrm>
            <a:off x="918271" y="1118078"/>
            <a:ext cx="9582905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PROGRAMA DE GENERACIÓN DISTRIBUÍDA</a:t>
            </a: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27733" y="1056580"/>
            <a:ext cx="619109" cy="61005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8" t="4559" r="1461" b="3929"/>
          <a:stretch/>
        </p:blipFill>
        <p:spPr>
          <a:xfrm>
            <a:off x="1024025" y="4816380"/>
            <a:ext cx="2798168" cy="186285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96593" y="2231510"/>
            <a:ext cx="3584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Nota: A partir del presente reporte, las Reservas de Potencia Aprobadas serán informadas sin incluir a los Usuarios-Generadores. </a:t>
            </a:r>
            <a:r>
              <a:rPr lang="en-US" sz="1200" b="1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</a:t>
            </a:r>
            <a:endParaRPr lang="es-ES" sz="1200" b="1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1024025" y="1847279"/>
            <a:ext cx="2889607" cy="400269"/>
          </a:xfrm>
          <a:prstGeom prst="round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Rectángulo 23"/>
          <p:cNvSpPr/>
          <p:nvPr/>
        </p:nvSpPr>
        <p:spPr>
          <a:xfrm>
            <a:off x="1024025" y="1862747"/>
            <a:ext cx="28896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Evolución por potencia [kW] </a:t>
            </a:r>
          </a:p>
        </p:txBody>
      </p:sp>
      <p:sp>
        <p:nvSpPr>
          <p:cNvPr id="25" name="Rectángulo redondeado 24"/>
          <p:cNvSpPr/>
          <p:nvPr/>
        </p:nvSpPr>
        <p:spPr>
          <a:xfrm>
            <a:off x="4933580" y="2576914"/>
            <a:ext cx="3858871" cy="400269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Rectángulo 25"/>
          <p:cNvSpPr/>
          <p:nvPr/>
        </p:nvSpPr>
        <p:spPr>
          <a:xfrm>
            <a:off x="4933632" y="2600392"/>
            <a:ext cx="3858820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Trámites por Cantidad y Potencia [kW]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" t="2293" r="1019" b="1877"/>
          <a:stretch/>
        </p:blipFill>
        <p:spPr>
          <a:xfrm>
            <a:off x="4892921" y="3086770"/>
            <a:ext cx="6052457" cy="2690996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84232"/>
          <a:stretch/>
        </p:blipFill>
        <p:spPr>
          <a:xfrm>
            <a:off x="-1" y="1983"/>
            <a:ext cx="12195529" cy="1016919"/>
          </a:xfrm>
          <a:prstGeom prst="rect">
            <a:avLst/>
          </a:prstGeom>
        </p:spPr>
      </p:pic>
      <p:sp>
        <p:nvSpPr>
          <p:cNvPr id="29" name="Rectángulo 28"/>
          <p:cNvSpPr/>
          <p:nvPr/>
        </p:nvSpPr>
        <p:spPr>
          <a:xfrm>
            <a:off x="0" y="915818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8A5BD2C4-EDB9-48A9-AEDB-AEC7B348542D}"/>
              </a:ext>
            </a:extLst>
          </p:cNvPr>
          <p:cNvSpPr txBox="1"/>
          <p:nvPr/>
        </p:nvSpPr>
        <p:spPr>
          <a:xfrm>
            <a:off x="4729358" y="91023"/>
            <a:ext cx="2702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CÓRDOBA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915279" y="-123033"/>
            <a:ext cx="1033012" cy="184686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>
            <a:off x="8971276" y="5882460"/>
            <a:ext cx="3220724" cy="97554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875779" y="5992047"/>
            <a:ext cx="2139198" cy="88300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E3182F5-875B-4BE4-8890-253E5759455C}"/>
              </a:ext>
            </a:extLst>
          </p:cNvPr>
          <p:cNvSpPr txBox="1"/>
          <p:nvPr/>
        </p:nvSpPr>
        <p:spPr>
          <a:xfrm>
            <a:off x="5896151" y="3381800"/>
            <a:ext cx="1544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b="1" dirty="0"/>
              <a:t>500 </a:t>
            </a:r>
            <a:r>
              <a:rPr lang="es-AR" b="1" dirty="0" err="1"/>
              <a:t>Tn</a:t>
            </a:r>
            <a:r>
              <a:rPr lang="es-AR" b="1" dirty="0"/>
              <a:t> CO2 </a:t>
            </a:r>
            <a:r>
              <a:rPr lang="es-AR" b="1" dirty="0" err="1"/>
              <a:t>Eq</a:t>
            </a:r>
            <a:endParaRPr lang="es-AR" b="1" dirty="0"/>
          </a:p>
          <a:p>
            <a:r>
              <a:rPr lang="es-AR" b="1" dirty="0"/>
              <a:t>750 </a:t>
            </a:r>
            <a:r>
              <a:rPr lang="es-AR" b="1" dirty="0" err="1"/>
              <a:t>Tn</a:t>
            </a:r>
            <a:r>
              <a:rPr lang="es-AR" b="1" dirty="0"/>
              <a:t> CO2 </a:t>
            </a:r>
            <a:r>
              <a:rPr lang="es-AR" b="1" dirty="0" err="1"/>
              <a:t>Eq</a:t>
            </a:r>
            <a:endParaRPr lang="es-AR" b="1" dirty="0"/>
          </a:p>
        </p:txBody>
      </p:sp>
    </p:spTree>
    <p:extLst>
      <p:ext uri="{BB962C8B-B14F-4D97-AF65-F5344CB8AC3E}">
        <p14:creationId xmlns:p14="http://schemas.microsoft.com/office/powerpoint/2010/main" val="3175965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-1" y="1037628"/>
            <a:ext cx="12195529" cy="979041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5 CuadroTexto"/>
          <p:cNvSpPr txBox="1"/>
          <p:nvPr/>
        </p:nvSpPr>
        <p:spPr>
          <a:xfrm>
            <a:off x="1051388" y="1162898"/>
            <a:ext cx="8754385" cy="86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PRODUCCIÓN DE BIOETANOL EN ARGENTINA </a:t>
            </a:r>
          </a:p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Y EN CÓRDOBA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291851" y="1040165"/>
            <a:ext cx="817653" cy="80569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277" y="2156377"/>
            <a:ext cx="5388132" cy="39914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79" y="2141939"/>
            <a:ext cx="5539609" cy="359665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9" b="84232"/>
          <a:stretch/>
        </p:blipFill>
        <p:spPr>
          <a:xfrm>
            <a:off x="-1" y="1983"/>
            <a:ext cx="12195529" cy="1016919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0" y="915818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A5BD2C4-EDB9-48A9-AEDB-AEC7B348542D}"/>
              </a:ext>
            </a:extLst>
          </p:cNvPr>
          <p:cNvSpPr txBox="1"/>
          <p:nvPr/>
        </p:nvSpPr>
        <p:spPr>
          <a:xfrm>
            <a:off x="4729358" y="91023"/>
            <a:ext cx="2702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CÓRDOBA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14753"/>
            <a:ext cx="981217" cy="175426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86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-3529" y="-26223"/>
            <a:ext cx="12195529" cy="1311979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5 CuadroTexto"/>
          <p:cNvSpPr txBox="1"/>
          <p:nvPr/>
        </p:nvSpPr>
        <p:spPr>
          <a:xfrm>
            <a:off x="1026514" y="291624"/>
            <a:ext cx="97688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DIAGRAMA DE FLUJO PARA PRODUCTOS A PARTIR DE MATERIAS PRIMAS A BASE DE PETRÓLEO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10013" y="230869"/>
            <a:ext cx="751639" cy="740646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0" y="1285756"/>
            <a:ext cx="12195529" cy="113899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66549" y="-150816"/>
            <a:ext cx="944451" cy="168853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2"/>
          <a:stretch/>
        </p:blipFill>
        <p:spPr>
          <a:xfrm>
            <a:off x="738002" y="1547240"/>
            <a:ext cx="9353491" cy="496076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915CAE3-13D7-4FC8-B62A-8A5175A0B275}"/>
              </a:ext>
            </a:extLst>
          </p:cNvPr>
          <p:cNvSpPr txBox="1"/>
          <p:nvPr/>
        </p:nvSpPr>
        <p:spPr>
          <a:xfrm>
            <a:off x="427038" y="1838861"/>
            <a:ext cx="621936" cy="3970318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R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E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F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I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N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E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R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I</a:t>
            </a:r>
          </a:p>
          <a:p>
            <a:pPr algn="ctr"/>
            <a:r>
              <a:rPr lang="es-AR" sz="2800" b="1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>
            <a:off x="8971276" y="5882460"/>
            <a:ext cx="3220724" cy="9755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944757" y="6020519"/>
            <a:ext cx="2070219" cy="8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23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03D8B11-EA55-489F-A1DE-A5E1145E8D64}"/>
              </a:ext>
            </a:extLst>
          </p:cNvPr>
          <p:cNvSpPr txBox="1"/>
          <p:nvPr/>
        </p:nvSpPr>
        <p:spPr>
          <a:xfrm>
            <a:off x="1066671" y="2471392"/>
            <a:ext cx="1014168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s-AR" sz="4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CAMBIO CLIMÁTICO y CALENTAMIENTO GLOBAL</a:t>
            </a:r>
          </a:p>
          <a:p>
            <a:pPr algn="ctr">
              <a:lnSpc>
                <a:spcPts val="4500"/>
              </a:lnSpc>
            </a:pPr>
            <a:r>
              <a:rPr lang="es-AR" sz="4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TRANSICIÓN Y TRANSFORMACIÓN ENERGÉTICA</a:t>
            </a:r>
          </a:p>
          <a:p>
            <a:pPr algn="ctr">
              <a:lnSpc>
                <a:spcPts val="4500"/>
              </a:lnSpc>
            </a:pPr>
            <a:r>
              <a:rPr lang="es-AR" sz="4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DESARROLLO SUSTENTABLE</a:t>
            </a:r>
          </a:p>
          <a:p>
            <a:pPr algn="ctr">
              <a:lnSpc>
                <a:spcPts val="4500"/>
              </a:lnSpc>
            </a:pPr>
            <a:r>
              <a:rPr lang="es-AR" sz="4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BIOECONOMÍA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950376" y="1804436"/>
            <a:ext cx="1952779" cy="8397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5000"/>
              </a:lnSpc>
            </a:pPr>
            <a:r>
              <a:rPr lang="es-ES" sz="88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LEY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457512" y="-122217"/>
            <a:ext cx="1072769" cy="19179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9" t="22361" r="67425" b="7585"/>
          <a:stretch/>
        </p:blipFill>
        <p:spPr>
          <a:xfrm>
            <a:off x="321935" y="5617029"/>
            <a:ext cx="2446301" cy="10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469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-3529" y="-26223"/>
            <a:ext cx="12195529" cy="1311979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5 CuadroTexto"/>
          <p:cNvSpPr txBox="1"/>
          <p:nvPr/>
        </p:nvSpPr>
        <p:spPr>
          <a:xfrm>
            <a:off x="1026514" y="291624"/>
            <a:ext cx="9612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MODELO ANÁLOGO DE UN DIAGRAMA DE FLUJO DE PRODUCTOS BIO-MASICOS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49359" y="136146"/>
            <a:ext cx="751639" cy="740646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0" y="1285756"/>
            <a:ext cx="12195529" cy="113899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1" y="1450866"/>
            <a:ext cx="9429749" cy="485425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5A22206-D267-47B2-9BA8-2239C79777D9}"/>
              </a:ext>
            </a:extLst>
          </p:cNvPr>
          <p:cNvSpPr txBox="1"/>
          <p:nvPr/>
        </p:nvSpPr>
        <p:spPr>
          <a:xfrm>
            <a:off x="280321" y="1421535"/>
            <a:ext cx="621936" cy="4893647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B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I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O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R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E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F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I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N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E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R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I</a:t>
            </a:r>
          </a:p>
          <a:p>
            <a:pPr algn="ctr">
              <a:lnSpc>
                <a:spcPts val="3100"/>
              </a:lnSpc>
            </a:pPr>
            <a:r>
              <a:rPr lang="es-AR" sz="2500" b="1" dirty="0">
                <a:latin typeface="Trasandina Black" pitchFamily="50" charset="0"/>
                <a:cs typeface="Trasandina Black" pitchFamily="50" charset="0"/>
              </a:rPr>
              <a:t>A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66549" y="-150816"/>
            <a:ext cx="944451" cy="1688531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>
            <a:off x="8971276" y="5882460"/>
            <a:ext cx="3220724" cy="97554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944757" y="6020519"/>
            <a:ext cx="2070219" cy="85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06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3381173" y="1617284"/>
            <a:ext cx="5372413" cy="5177507"/>
            <a:chOff x="3628712" y="1455068"/>
            <a:chExt cx="5372413" cy="5177507"/>
          </a:xfrm>
        </p:grpSpPr>
        <p:pic>
          <p:nvPicPr>
            <p:cNvPr id="6" name="Imagen 5" descr="Imagen que contiene Interfaz de usuario gráfica&#10;&#10;Descripción generada automáticamente">
              <a:extLst>
                <a:ext uri="{FF2B5EF4-FFF2-40B4-BE49-F238E27FC236}">
                  <a16:creationId xmlns:a16="http://schemas.microsoft.com/office/drawing/2014/main" id="{E48364DD-60C9-4968-9D09-FDC023B8F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712" y="4499301"/>
              <a:ext cx="5372413" cy="2133274"/>
            </a:xfrm>
            <a:prstGeom prst="rect">
              <a:avLst/>
            </a:prstGeom>
          </p:spPr>
        </p:pic>
        <p:pic>
          <p:nvPicPr>
            <p:cNvPr id="8" name="Imagen 7" descr="Interfaz de usuario gráfica, Texto, Aplicación&#10;&#10;Descripción generada automáticamente">
              <a:extLst>
                <a:ext uri="{FF2B5EF4-FFF2-40B4-BE49-F238E27FC236}">
                  <a16:creationId xmlns:a16="http://schemas.microsoft.com/office/drawing/2014/main" id="{8E0E6CC9-B6E9-4560-A8BA-B4C6A04F0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7232" y="1455068"/>
              <a:ext cx="4626559" cy="3174073"/>
            </a:xfrm>
            <a:prstGeom prst="rect">
              <a:avLst/>
            </a:prstGeom>
          </p:spPr>
        </p:pic>
      </p:grp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325660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0" y="1307860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33803"/>
            <a:ext cx="981217" cy="1754263"/>
          </a:xfrm>
          <a:prstGeom prst="rect">
            <a:avLst/>
          </a:prstGeom>
        </p:spPr>
      </p:pic>
      <p:sp>
        <p:nvSpPr>
          <p:cNvPr id="13" name="5 CuadroTexto"/>
          <p:cNvSpPr txBox="1"/>
          <p:nvPr/>
        </p:nvSpPr>
        <p:spPr>
          <a:xfrm>
            <a:off x="1026514" y="329724"/>
            <a:ext cx="961291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MODELO ANÁLOGO DE UN DIAGRAMA DE FLUJO DE PRODUCTOS BIOMASICOS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49359" y="174246"/>
            <a:ext cx="751639" cy="74064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3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5 CuadroTexto"/>
          <p:cNvSpPr txBox="1"/>
          <p:nvPr/>
        </p:nvSpPr>
        <p:spPr>
          <a:xfrm>
            <a:off x="3213707" y="1817837"/>
            <a:ext cx="681753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CC y Transición/Transformación Energética - Sustentabilidad - </a:t>
            </a: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Acuerdos Internacionales  -  </a:t>
            </a: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Barreras comerciales y de salud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2742103" y="1677389"/>
            <a:ext cx="4138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800" dirty="0">
                <a:solidFill>
                  <a:srgbClr val="00AAE1"/>
                </a:solidFill>
                <a:latin typeface="Trasandina Black" pitchFamily="50" charset="0"/>
                <a:cs typeface="Trasandina Black" pitchFamily="50" charset="0"/>
              </a:rPr>
              <a:t>1</a:t>
            </a:r>
            <a:endParaRPr lang="es-AR" sz="4800" dirty="0"/>
          </a:p>
        </p:txBody>
      </p:sp>
      <p:sp>
        <p:nvSpPr>
          <p:cNvPr id="20" name="5 CuadroTexto"/>
          <p:cNvSpPr txBox="1"/>
          <p:nvPr/>
        </p:nvSpPr>
        <p:spPr>
          <a:xfrm>
            <a:off x="3213707" y="3421939"/>
            <a:ext cx="715090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Políticas de Estado - Asociación Público Privado – Consensos - </a:t>
            </a: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Federalismo - Economías Regionales</a:t>
            </a:r>
          </a:p>
        </p:txBody>
      </p:sp>
      <p:sp>
        <p:nvSpPr>
          <p:cNvPr id="22" name="5 CuadroTexto"/>
          <p:cNvSpPr txBox="1"/>
          <p:nvPr/>
        </p:nvSpPr>
        <p:spPr>
          <a:xfrm>
            <a:off x="3213707" y="4861132"/>
            <a:ext cx="7627157" cy="167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BioEconomía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- Transformación -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BioMasa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–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BioEnergía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 </a:t>
            </a:r>
          </a:p>
          <a:p>
            <a:pPr>
              <a:lnSpc>
                <a:spcPts val="25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Biocombustible  </a:t>
            </a:r>
          </a:p>
          <a:p>
            <a:pPr>
              <a:lnSpc>
                <a:spcPts val="2500"/>
              </a:lnSpc>
            </a:pP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Refinerías</a:t>
            </a:r>
          </a:p>
          <a:p>
            <a:pPr>
              <a:lnSpc>
                <a:spcPts val="2500"/>
              </a:lnSpc>
            </a:pP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Materiales</a:t>
            </a:r>
          </a:p>
          <a:p>
            <a:pPr>
              <a:lnSpc>
                <a:spcPts val="2500"/>
              </a:lnSpc>
            </a:pPr>
            <a:endParaRPr lang="es-ES" sz="19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</p:txBody>
      </p:sp>
      <p:sp>
        <p:nvSpPr>
          <p:cNvPr id="26" name="5 CuadroTexto"/>
          <p:cNvSpPr txBox="1"/>
          <p:nvPr/>
        </p:nvSpPr>
        <p:spPr>
          <a:xfrm>
            <a:off x="5216221" y="5179732"/>
            <a:ext cx="20277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Nuevo Modelo de </a:t>
            </a:r>
          </a:p>
          <a:p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Industrialización</a:t>
            </a:r>
          </a:p>
        </p:txBody>
      </p:sp>
      <p:pic>
        <p:nvPicPr>
          <p:cNvPr id="34" name="Imagen 33">
            <a:extLst>
              <a:ext uri="{FF2B5EF4-FFF2-40B4-BE49-F238E27FC236}">
                <a16:creationId xmlns:a16="http://schemas.microsoft.com/office/drawing/2014/main" id="{D5274756-B96B-45E0-B99C-ECC77002D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4876654" y="5241810"/>
            <a:ext cx="339567" cy="383456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" r="84922" b="82714"/>
          <a:stretch/>
        </p:blipFill>
        <p:spPr>
          <a:xfrm>
            <a:off x="688458" y="1756214"/>
            <a:ext cx="1450378" cy="117424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3" t="1239" r="78168" b="82714"/>
          <a:stretch/>
        </p:blipFill>
        <p:spPr>
          <a:xfrm rot="5400000">
            <a:off x="1350001" y="2490774"/>
            <a:ext cx="749396" cy="1438705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1239" r="60394" b="82714"/>
          <a:stretch/>
        </p:blipFill>
        <p:spPr>
          <a:xfrm>
            <a:off x="838631" y="3210126"/>
            <a:ext cx="1549846" cy="107446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325660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0" y="1307860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33803"/>
            <a:ext cx="981217" cy="1754263"/>
          </a:xfrm>
          <a:prstGeom prst="rect">
            <a:avLst/>
          </a:prstGeom>
        </p:spPr>
      </p:pic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49359" y="448116"/>
            <a:ext cx="751639" cy="740646"/>
          </a:xfrm>
          <a:prstGeom prst="rect">
            <a:avLst/>
          </a:prstGeom>
        </p:spPr>
      </p:pic>
      <p:sp>
        <p:nvSpPr>
          <p:cNvPr id="30" name="5 CuadroTexto"/>
          <p:cNvSpPr txBox="1"/>
          <p:nvPr/>
        </p:nvSpPr>
        <p:spPr>
          <a:xfrm>
            <a:off x="1026514" y="603594"/>
            <a:ext cx="9612911" cy="518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3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PILARES</a:t>
            </a:r>
          </a:p>
        </p:txBody>
      </p:sp>
      <p:cxnSp>
        <p:nvCxnSpPr>
          <p:cNvPr id="3" name="Conector recto 2"/>
          <p:cNvCxnSpPr/>
          <p:nvPr/>
        </p:nvCxnSpPr>
        <p:spPr>
          <a:xfrm>
            <a:off x="2877407" y="3086827"/>
            <a:ext cx="683747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/>
          <p:cNvSpPr/>
          <p:nvPr/>
        </p:nvSpPr>
        <p:spPr>
          <a:xfrm>
            <a:off x="2742103" y="3296639"/>
            <a:ext cx="471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800" dirty="0">
                <a:solidFill>
                  <a:srgbClr val="00AAE1"/>
                </a:solidFill>
                <a:latin typeface="Trasandina Black" pitchFamily="50" charset="0"/>
                <a:cs typeface="Trasandina Black" pitchFamily="50" charset="0"/>
              </a:rPr>
              <a:t>2</a:t>
            </a:r>
            <a:endParaRPr lang="es-AR" sz="4800" dirty="0"/>
          </a:p>
        </p:txBody>
      </p:sp>
      <p:cxnSp>
        <p:nvCxnSpPr>
          <p:cNvPr id="32" name="Conector recto 31"/>
          <p:cNvCxnSpPr/>
          <p:nvPr/>
        </p:nvCxnSpPr>
        <p:spPr>
          <a:xfrm>
            <a:off x="2877407" y="4591777"/>
            <a:ext cx="6837479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ángulo 32"/>
          <p:cNvSpPr/>
          <p:nvPr/>
        </p:nvSpPr>
        <p:spPr>
          <a:xfrm>
            <a:off x="2742103" y="4715864"/>
            <a:ext cx="4716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800" dirty="0">
                <a:solidFill>
                  <a:srgbClr val="00AAE1"/>
                </a:solidFill>
                <a:latin typeface="Trasandina Black" pitchFamily="50" charset="0"/>
                <a:cs typeface="Trasandina Black" pitchFamily="50" charset="0"/>
              </a:rPr>
              <a:t>3</a:t>
            </a:r>
            <a:endParaRPr lang="es-AR" sz="4800" dirty="0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>
            <a:off x="8971276" y="5882460"/>
            <a:ext cx="3220724" cy="97554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875779" y="5992047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89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5 CuadroTexto"/>
          <p:cNvSpPr txBox="1"/>
          <p:nvPr/>
        </p:nvSpPr>
        <p:spPr>
          <a:xfrm>
            <a:off x="9836591" y="5422891"/>
            <a:ext cx="6376287" cy="55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PILARES</a:t>
            </a:r>
          </a:p>
        </p:txBody>
      </p:sp>
      <p:sp>
        <p:nvSpPr>
          <p:cNvPr id="33" name="Rectángulo 32"/>
          <p:cNvSpPr/>
          <p:nvPr/>
        </p:nvSpPr>
        <p:spPr>
          <a:xfrm>
            <a:off x="2688823" y="937558"/>
            <a:ext cx="7450853" cy="2816988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5 CuadroTexto"/>
          <p:cNvSpPr txBox="1"/>
          <p:nvPr/>
        </p:nvSpPr>
        <p:spPr>
          <a:xfrm>
            <a:off x="3287773" y="1209837"/>
            <a:ext cx="2849796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Economía del Conocimiento  - Competencia de Sistemas Educativos  - Tecnológicos - Innovación</a:t>
            </a:r>
          </a:p>
          <a:p>
            <a:pPr>
              <a:lnSpc>
                <a:spcPts val="2200"/>
              </a:lnSpc>
            </a:pPr>
            <a:endParaRPr lang="es-ES" sz="19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Generación Empleo Sustentables de Arraigo</a:t>
            </a:r>
          </a:p>
        </p:txBody>
      </p:sp>
      <p:sp>
        <p:nvSpPr>
          <p:cNvPr id="29" name="5 CuadroTexto"/>
          <p:cNvSpPr txBox="1"/>
          <p:nvPr/>
        </p:nvSpPr>
        <p:spPr>
          <a:xfrm>
            <a:off x="6348252" y="1183050"/>
            <a:ext cx="25469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Solución Pasivos Ambientales </a:t>
            </a: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Residuos</a:t>
            </a:r>
          </a:p>
        </p:txBody>
      </p:sp>
      <p:sp>
        <p:nvSpPr>
          <p:cNvPr id="35" name="5 CuadroTexto"/>
          <p:cNvSpPr txBox="1"/>
          <p:nvPr/>
        </p:nvSpPr>
        <p:spPr>
          <a:xfrm>
            <a:off x="7735539" y="1727420"/>
            <a:ext cx="227092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Subproductos / Biomasa Producida y Residual</a:t>
            </a:r>
          </a:p>
        </p:txBody>
      </p:sp>
      <p:pic>
        <p:nvPicPr>
          <p:cNvPr id="39" name="Imagen 38">
            <a:extLst>
              <a:ext uri="{FF2B5EF4-FFF2-40B4-BE49-F238E27FC236}">
                <a16:creationId xmlns:a16="http://schemas.microsoft.com/office/drawing/2014/main" id="{D5274756-B96B-45E0-B99C-ECC77002D5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7377951" y="1770283"/>
            <a:ext cx="406316" cy="458832"/>
          </a:xfrm>
          <a:prstGeom prst="rect">
            <a:avLst/>
          </a:prstGeom>
        </p:spPr>
      </p:pic>
      <p:sp>
        <p:nvSpPr>
          <p:cNvPr id="40" name="5 CuadroTexto"/>
          <p:cNvSpPr txBox="1"/>
          <p:nvPr/>
        </p:nvSpPr>
        <p:spPr>
          <a:xfrm>
            <a:off x="6344723" y="2683472"/>
            <a:ext cx="254692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Mayor agregado valor en origen – Huella Ambiental / Sanidad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8"/>
          <a:stretch/>
        </p:blipFill>
        <p:spPr>
          <a:xfrm>
            <a:off x="5942818" y="1150997"/>
            <a:ext cx="544666" cy="561314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8"/>
          <a:stretch/>
        </p:blipFill>
        <p:spPr>
          <a:xfrm>
            <a:off x="2868692" y="1150997"/>
            <a:ext cx="544666" cy="561314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8"/>
          <a:stretch/>
        </p:blipFill>
        <p:spPr>
          <a:xfrm>
            <a:off x="2827318" y="2814679"/>
            <a:ext cx="604765" cy="62325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8"/>
          <a:stretch/>
        </p:blipFill>
        <p:spPr>
          <a:xfrm>
            <a:off x="5942818" y="2631454"/>
            <a:ext cx="544666" cy="561314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2688823" y="3729087"/>
            <a:ext cx="7450853" cy="2903488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6" name="5 CuadroTexto"/>
          <p:cNvSpPr txBox="1"/>
          <p:nvPr/>
        </p:nvSpPr>
        <p:spPr>
          <a:xfrm>
            <a:off x="3408501" y="3881795"/>
            <a:ext cx="6689597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Nueva Revolución Industrial   Comunicaciones (TIC) – Energía – Transporte</a:t>
            </a:r>
          </a:p>
          <a:p>
            <a:pPr>
              <a:lnSpc>
                <a:spcPts val="2200"/>
              </a:lnSpc>
            </a:pPr>
            <a:endParaRPr lang="es-ES" sz="1900" dirty="0">
              <a:solidFill>
                <a:schemeClr val="bg1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Sustitución de importaciones</a:t>
            </a:r>
          </a:p>
          <a:p>
            <a:pPr>
              <a:lnSpc>
                <a:spcPts val="2200"/>
              </a:lnSpc>
            </a:pPr>
            <a:endParaRPr lang="es-ES" sz="1900" dirty="0">
              <a:solidFill>
                <a:schemeClr val="bg1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Mayores Exportaciones con Valor Agregado</a:t>
            </a:r>
          </a:p>
          <a:p>
            <a:pPr>
              <a:lnSpc>
                <a:spcPts val="2200"/>
              </a:lnSpc>
            </a:pPr>
            <a:endParaRPr lang="es-ES" sz="1900" dirty="0">
              <a:solidFill>
                <a:schemeClr val="bg1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Modelo de Desarrollo con Tecnologías No Dependientes de Know-How Exterior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67129"/>
          <a:stretch/>
        </p:blipFill>
        <p:spPr>
          <a:xfrm>
            <a:off x="2877278" y="3828445"/>
            <a:ext cx="531223" cy="561314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67129"/>
          <a:stretch/>
        </p:blipFill>
        <p:spPr>
          <a:xfrm>
            <a:off x="2877278" y="4612216"/>
            <a:ext cx="531223" cy="561314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67129"/>
          <a:stretch/>
        </p:blipFill>
        <p:spPr>
          <a:xfrm>
            <a:off x="2877278" y="5186982"/>
            <a:ext cx="531223" cy="561314"/>
          </a:xfrm>
          <a:prstGeom prst="rect">
            <a:avLst/>
          </a:prstGeom>
        </p:spPr>
      </p:pic>
      <p:pic>
        <p:nvPicPr>
          <p:cNvPr id="50" name="Imagen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3" r="67129"/>
          <a:stretch/>
        </p:blipFill>
        <p:spPr>
          <a:xfrm>
            <a:off x="2877278" y="5761748"/>
            <a:ext cx="531223" cy="561314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" b="84010"/>
          <a:stretch/>
        </p:blipFill>
        <p:spPr>
          <a:xfrm>
            <a:off x="-1" y="0"/>
            <a:ext cx="12195529" cy="838200"/>
          </a:xfrm>
          <a:prstGeom prst="rect">
            <a:avLst/>
          </a:prstGeom>
        </p:spPr>
      </p:pic>
      <p:sp>
        <p:nvSpPr>
          <p:cNvPr id="36" name="Rectángulo 35"/>
          <p:cNvSpPr/>
          <p:nvPr/>
        </p:nvSpPr>
        <p:spPr>
          <a:xfrm>
            <a:off x="0" y="833212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33803"/>
            <a:ext cx="981217" cy="1754263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6" y="5882460"/>
            <a:ext cx="2875831" cy="97257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220493" y="5982596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7138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-10986" y="5810250"/>
            <a:ext cx="3459125" cy="10477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280186" y="5949545"/>
            <a:ext cx="2241571" cy="955215"/>
          </a:xfrm>
          <a:prstGeom prst="rect">
            <a:avLst/>
          </a:prstGeom>
        </p:spPr>
      </p:pic>
      <p:grpSp>
        <p:nvGrpSpPr>
          <p:cNvPr id="24" name="Grupo 23"/>
          <p:cNvGrpSpPr/>
          <p:nvPr/>
        </p:nvGrpSpPr>
        <p:grpSpPr>
          <a:xfrm>
            <a:off x="899297" y="1364008"/>
            <a:ext cx="10177250" cy="4664728"/>
            <a:chOff x="706274" y="1415603"/>
            <a:chExt cx="10177250" cy="4664728"/>
          </a:xfrm>
        </p:grpSpPr>
        <p:pic>
          <p:nvPicPr>
            <p:cNvPr id="18" name="Imagen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1256" y="3775291"/>
              <a:ext cx="3252268" cy="2305040"/>
            </a:xfrm>
            <a:prstGeom prst="rect">
              <a:avLst/>
            </a:prstGeom>
          </p:spPr>
        </p:pic>
        <p:pic>
          <p:nvPicPr>
            <p:cNvPr id="19" name="Imagen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8166" y="3567914"/>
              <a:ext cx="3440157" cy="2460460"/>
            </a:xfrm>
            <a:prstGeom prst="rect">
              <a:avLst/>
            </a:prstGeom>
          </p:spPr>
        </p:pic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554" y="1526682"/>
              <a:ext cx="3210317" cy="2193550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274" y="1415603"/>
              <a:ext cx="3244921" cy="2351495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2593" y="1434603"/>
              <a:ext cx="3368770" cy="2340688"/>
            </a:xfrm>
            <a:prstGeom prst="rect">
              <a:avLst/>
            </a:prstGeom>
          </p:spPr>
        </p:pic>
        <p:pic>
          <p:nvPicPr>
            <p:cNvPr id="23" name="Imagen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948" y="3684795"/>
              <a:ext cx="3039285" cy="2226698"/>
            </a:xfrm>
            <a:prstGeom prst="rect">
              <a:avLst/>
            </a:prstGeom>
          </p:spPr>
        </p:pic>
      </p:grpSp>
      <p:grpSp>
        <p:nvGrpSpPr>
          <p:cNvPr id="95" name="Grupo 94"/>
          <p:cNvGrpSpPr/>
          <p:nvPr/>
        </p:nvGrpSpPr>
        <p:grpSpPr>
          <a:xfrm>
            <a:off x="782414" y="1401440"/>
            <a:ext cx="10432882" cy="4601876"/>
            <a:chOff x="572416" y="1468992"/>
            <a:chExt cx="10432882" cy="4601876"/>
          </a:xfrm>
        </p:grpSpPr>
        <p:pic>
          <p:nvPicPr>
            <p:cNvPr id="96" name="Imagen 9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798" y="1892737"/>
              <a:ext cx="3300668" cy="1517849"/>
            </a:xfrm>
            <a:prstGeom prst="rect">
              <a:avLst/>
            </a:prstGeom>
          </p:spPr>
        </p:pic>
        <p:pic>
          <p:nvPicPr>
            <p:cNvPr id="97" name="Imagen 9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357" y="3625979"/>
              <a:ext cx="2941550" cy="2444889"/>
            </a:xfrm>
            <a:prstGeom prst="rect">
              <a:avLst/>
            </a:prstGeom>
          </p:spPr>
        </p:pic>
        <p:pic>
          <p:nvPicPr>
            <p:cNvPr id="98" name="Imagen 9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4310" y="1570598"/>
              <a:ext cx="3597144" cy="2037207"/>
            </a:xfrm>
            <a:prstGeom prst="rect">
              <a:avLst/>
            </a:prstGeom>
          </p:spPr>
        </p:pic>
        <p:pic>
          <p:nvPicPr>
            <p:cNvPr id="99" name="Imagen 9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16" y="1468992"/>
              <a:ext cx="3636861" cy="2365338"/>
            </a:xfrm>
            <a:prstGeom prst="rect">
              <a:avLst/>
            </a:prstGeom>
          </p:spPr>
        </p:pic>
        <p:pic>
          <p:nvPicPr>
            <p:cNvPr id="100" name="Imagen 9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855" y="4050471"/>
              <a:ext cx="2739427" cy="1798219"/>
            </a:xfrm>
            <a:prstGeom prst="rect">
              <a:avLst/>
            </a:prstGeom>
          </p:spPr>
        </p:pic>
        <p:pic>
          <p:nvPicPr>
            <p:cNvPr id="101" name="Imagen 100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8838" y="3707364"/>
              <a:ext cx="3306460" cy="2141326"/>
            </a:xfrm>
            <a:prstGeom prst="rect">
              <a:avLst/>
            </a:prstGeom>
          </p:spPr>
        </p:pic>
      </p:grpSp>
      <p:grpSp>
        <p:nvGrpSpPr>
          <p:cNvPr id="102" name="Grupo 101"/>
          <p:cNvGrpSpPr/>
          <p:nvPr/>
        </p:nvGrpSpPr>
        <p:grpSpPr>
          <a:xfrm>
            <a:off x="1023700" y="1284423"/>
            <a:ext cx="10297021" cy="4768427"/>
            <a:chOff x="813702" y="1463261"/>
            <a:chExt cx="10297021" cy="4768427"/>
          </a:xfrm>
        </p:grpSpPr>
        <p:pic>
          <p:nvPicPr>
            <p:cNvPr id="103" name="Imagen 102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8878" y="1637711"/>
              <a:ext cx="2405124" cy="2052259"/>
            </a:xfrm>
            <a:prstGeom prst="rect">
              <a:avLst/>
            </a:prstGeom>
          </p:spPr>
        </p:pic>
        <p:pic>
          <p:nvPicPr>
            <p:cNvPr id="104" name="Imagen 103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1564" y="1650882"/>
              <a:ext cx="3449159" cy="3614983"/>
            </a:xfrm>
            <a:prstGeom prst="rect">
              <a:avLst/>
            </a:prstGeom>
          </p:spPr>
        </p:pic>
        <p:pic>
          <p:nvPicPr>
            <p:cNvPr id="105" name="Imagen 10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0859" y="1463261"/>
              <a:ext cx="2452687" cy="1590169"/>
            </a:xfrm>
            <a:prstGeom prst="rect">
              <a:avLst/>
            </a:prstGeom>
          </p:spPr>
        </p:pic>
        <p:pic>
          <p:nvPicPr>
            <p:cNvPr id="106" name="Imagen 105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47"/>
            <a:stretch/>
          </p:blipFill>
          <p:spPr>
            <a:xfrm>
              <a:off x="4586559" y="3071077"/>
              <a:ext cx="2881286" cy="1622301"/>
            </a:xfrm>
            <a:prstGeom prst="rect">
              <a:avLst/>
            </a:prstGeom>
          </p:spPr>
        </p:pic>
        <p:pic>
          <p:nvPicPr>
            <p:cNvPr id="107" name="Imagen 10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3831" y="4684129"/>
              <a:ext cx="3626743" cy="1547559"/>
            </a:xfrm>
            <a:prstGeom prst="rect">
              <a:avLst/>
            </a:prstGeom>
          </p:spPr>
        </p:pic>
        <p:pic>
          <p:nvPicPr>
            <p:cNvPr id="108" name="Imagen 10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3702" y="3990084"/>
              <a:ext cx="3315476" cy="2136046"/>
            </a:xfrm>
            <a:prstGeom prst="rect">
              <a:avLst/>
            </a:prstGeom>
          </p:spPr>
        </p:pic>
      </p:grpSp>
      <p:grpSp>
        <p:nvGrpSpPr>
          <p:cNvPr id="109" name="Grupo 108"/>
          <p:cNvGrpSpPr/>
          <p:nvPr/>
        </p:nvGrpSpPr>
        <p:grpSpPr>
          <a:xfrm>
            <a:off x="1718577" y="1479309"/>
            <a:ext cx="8821342" cy="4221938"/>
            <a:chOff x="1508579" y="1593981"/>
            <a:chExt cx="8821342" cy="4221938"/>
          </a:xfrm>
        </p:grpSpPr>
        <p:pic>
          <p:nvPicPr>
            <p:cNvPr id="110" name="Imagen 10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4744" y="3867868"/>
              <a:ext cx="2295590" cy="1828082"/>
            </a:xfrm>
            <a:prstGeom prst="rect">
              <a:avLst/>
            </a:prstGeom>
          </p:spPr>
        </p:pic>
        <p:pic>
          <p:nvPicPr>
            <p:cNvPr id="111" name="Imagen 110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8579" y="1597108"/>
              <a:ext cx="2782864" cy="2150776"/>
            </a:xfrm>
            <a:prstGeom prst="rect">
              <a:avLst/>
            </a:prstGeom>
          </p:spPr>
        </p:pic>
        <p:pic>
          <p:nvPicPr>
            <p:cNvPr id="112" name="Imagen 11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1245" y="2032412"/>
              <a:ext cx="2218323" cy="918783"/>
            </a:xfrm>
            <a:prstGeom prst="rect">
              <a:avLst/>
            </a:prstGeom>
          </p:spPr>
        </p:pic>
        <p:pic>
          <p:nvPicPr>
            <p:cNvPr id="113" name="Imagen 11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3324" y="3365753"/>
              <a:ext cx="2334165" cy="2450166"/>
            </a:xfrm>
            <a:prstGeom prst="rect">
              <a:avLst/>
            </a:prstGeom>
          </p:spPr>
        </p:pic>
        <p:pic>
          <p:nvPicPr>
            <p:cNvPr id="114" name="Imagen 11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4367" y="3926110"/>
              <a:ext cx="2671288" cy="1685818"/>
            </a:xfrm>
            <a:prstGeom prst="rect">
              <a:avLst/>
            </a:prstGeom>
          </p:spPr>
        </p:pic>
        <p:pic>
          <p:nvPicPr>
            <p:cNvPr id="115" name="Imagen 11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5158" y="1593981"/>
              <a:ext cx="2764763" cy="2332129"/>
            </a:xfrm>
            <a:prstGeom prst="rect">
              <a:avLst/>
            </a:prstGeom>
          </p:spPr>
        </p:pic>
      </p:grpSp>
      <p:grpSp>
        <p:nvGrpSpPr>
          <p:cNvPr id="123" name="Grupo 122"/>
          <p:cNvGrpSpPr/>
          <p:nvPr/>
        </p:nvGrpSpPr>
        <p:grpSpPr>
          <a:xfrm>
            <a:off x="1520533" y="1369909"/>
            <a:ext cx="9447714" cy="4707573"/>
            <a:chOff x="1310535" y="1510064"/>
            <a:chExt cx="9447714" cy="4707573"/>
          </a:xfrm>
        </p:grpSpPr>
        <p:pic>
          <p:nvPicPr>
            <p:cNvPr id="124" name="Imagen 123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0653" y="3619802"/>
              <a:ext cx="2990847" cy="2597835"/>
            </a:xfrm>
            <a:prstGeom prst="rect">
              <a:avLst/>
            </a:prstGeom>
          </p:spPr>
        </p:pic>
        <p:pic>
          <p:nvPicPr>
            <p:cNvPr id="125" name="Imagen 124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4224" y="1510064"/>
              <a:ext cx="3045956" cy="2285796"/>
            </a:xfrm>
            <a:prstGeom prst="rect">
              <a:avLst/>
            </a:prstGeom>
          </p:spPr>
        </p:pic>
        <p:pic>
          <p:nvPicPr>
            <p:cNvPr id="126" name="Imagen 125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535" y="3795860"/>
              <a:ext cx="3148660" cy="2089916"/>
            </a:xfrm>
            <a:prstGeom prst="rect">
              <a:avLst/>
            </a:prstGeom>
          </p:spPr>
        </p:pic>
        <p:pic>
          <p:nvPicPr>
            <p:cNvPr id="127" name="Imagen 126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5895" y="2009734"/>
              <a:ext cx="3172354" cy="1353065"/>
            </a:xfrm>
            <a:prstGeom prst="rect">
              <a:avLst/>
            </a:prstGeom>
          </p:spPr>
        </p:pic>
        <p:pic>
          <p:nvPicPr>
            <p:cNvPr id="128" name="Imagen 127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2959" y="3795860"/>
              <a:ext cx="2998226" cy="1644539"/>
            </a:xfrm>
            <a:prstGeom prst="rect">
              <a:avLst/>
            </a:prstGeom>
          </p:spPr>
        </p:pic>
        <p:pic>
          <p:nvPicPr>
            <p:cNvPr id="129" name="Imagen 128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2500" y="1711669"/>
              <a:ext cx="2664731" cy="2206517"/>
            </a:xfrm>
            <a:prstGeom prst="rect">
              <a:avLst/>
            </a:prstGeom>
          </p:spPr>
        </p:pic>
      </p:grpSp>
      <p:grpSp>
        <p:nvGrpSpPr>
          <p:cNvPr id="130" name="Grupo 129"/>
          <p:cNvGrpSpPr/>
          <p:nvPr/>
        </p:nvGrpSpPr>
        <p:grpSpPr>
          <a:xfrm>
            <a:off x="1447029" y="1383008"/>
            <a:ext cx="9092932" cy="4413176"/>
            <a:chOff x="1237031" y="1516588"/>
            <a:chExt cx="9092932" cy="4413176"/>
          </a:xfrm>
        </p:grpSpPr>
        <p:pic>
          <p:nvPicPr>
            <p:cNvPr id="131" name="Imagen 130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7736" y="3789696"/>
              <a:ext cx="2851585" cy="2140068"/>
            </a:xfrm>
            <a:prstGeom prst="rect">
              <a:avLst/>
            </a:prstGeom>
          </p:spPr>
        </p:pic>
        <p:pic>
          <p:nvPicPr>
            <p:cNvPr id="132" name="Imagen 131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7031" y="4314059"/>
              <a:ext cx="3140244" cy="1062721"/>
            </a:xfrm>
            <a:prstGeom prst="rect">
              <a:avLst/>
            </a:prstGeom>
          </p:spPr>
        </p:pic>
        <p:pic>
          <p:nvPicPr>
            <p:cNvPr id="133" name="Imagen 132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46" y="1516588"/>
              <a:ext cx="3045167" cy="2211012"/>
            </a:xfrm>
            <a:prstGeom prst="rect">
              <a:avLst/>
            </a:prstGeom>
          </p:spPr>
        </p:pic>
        <p:pic>
          <p:nvPicPr>
            <p:cNvPr id="134" name="Imagen 133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8849" y="4029768"/>
              <a:ext cx="2571114" cy="1564808"/>
            </a:xfrm>
            <a:prstGeom prst="rect">
              <a:avLst/>
            </a:prstGeom>
          </p:spPr>
        </p:pic>
        <p:pic>
          <p:nvPicPr>
            <p:cNvPr id="135" name="Imagen 134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1416" y="1702134"/>
              <a:ext cx="2626794" cy="2611925"/>
            </a:xfrm>
            <a:prstGeom prst="rect">
              <a:avLst/>
            </a:prstGeom>
          </p:spPr>
        </p:pic>
        <p:pic>
          <p:nvPicPr>
            <p:cNvPr id="136" name="Imagen 135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2604" y="1692852"/>
              <a:ext cx="2377920" cy="2241342"/>
            </a:xfrm>
            <a:prstGeom prst="rect">
              <a:avLst/>
            </a:prstGeom>
          </p:spPr>
        </p:pic>
      </p:grpSp>
      <p:grpSp>
        <p:nvGrpSpPr>
          <p:cNvPr id="137" name="Grupo 136"/>
          <p:cNvGrpSpPr/>
          <p:nvPr/>
        </p:nvGrpSpPr>
        <p:grpSpPr>
          <a:xfrm>
            <a:off x="1140941" y="1535500"/>
            <a:ext cx="9804972" cy="4117039"/>
            <a:chOff x="930943" y="1629613"/>
            <a:chExt cx="9804972" cy="4117039"/>
          </a:xfrm>
        </p:grpSpPr>
        <p:pic>
          <p:nvPicPr>
            <p:cNvPr id="138" name="Imagen 137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7855" y="1693349"/>
              <a:ext cx="3085635" cy="2169758"/>
            </a:xfrm>
            <a:prstGeom prst="rect">
              <a:avLst/>
            </a:prstGeom>
          </p:spPr>
        </p:pic>
        <p:pic>
          <p:nvPicPr>
            <p:cNvPr id="139" name="Imagen 138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943" y="4037722"/>
              <a:ext cx="3461972" cy="1329837"/>
            </a:xfrm>
            <a:prstGeom prst="rect">
              <a:avLst/>
            </a:prstGeom>
          </p:spPr>
        </p:pic>
        <p:pic>
          <p:nvPicPr>
            <p:cNvPr id="140" name="Imagen 139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303" y="3916091"/>
              <a:ext cx="3268859" cy="1830561"/>
            </a:xfrm>
            <a:prstGeom prst="rect">
              <a:avLst/>
            </a:prstGeom>
          </p:spPr>
        </p:pic>
        <p:pic>
          <p:nvPicPr>
            <p:cNvPr id="141" name="Imagen 140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524" y="4068757"/>
              <a:ext cx="2423551" cy="1430245"/>
            </a:xfrm>
            <a:prstGeom prst="rect">
              <a:avLst/>
            </a:prstGeom>
          </p:spPr>
        </p:pic>
        <p:pic>
          <p:nvPicPr>
            <p:cNvPr id="142" name="Imagen 141"/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6236" y="1629613"/>
              <a:ext cx="2869679" cy="2218913"/>
            </a:xfrm>
            <a:prstGeom prst="rect">
              <a:avLst/>
            </a:prstGeom>
          </p:spPr>
        </p:pic>
        <p:pic>
          <p:nvPicPr>
            <p:cNvPr id="143" name="Imagen 142"/>
            <p:cNvPicPr>
              <a:picLocks noChangeAspect="1"/>
            </p:cNvPicPr>
            <p:nvPr/>
          </p:nvPicPr>
          <p:blipFill>
            <a:blip r:embed="rId4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5390" y="1715767"/>
              <a:ext cx="3108946" cy="2046607"/>
            </a:xfrm>
            <a:prstGeom prst="rect">
              <a:avLst/>
            </a:prstGeom>
          </p:spPr>
        </p:pic>
      </p:grpSp>
      <p:grpSp>
        <p:nvGrpSpPr>
          <p:cNvPr id="75" name="Grupo 74"/>
          <p:cNvGrpSpPr/>
          <p:nvPr/>
        </p:nvGrpSpPr>
        <p:grpSpPr>
          <a:xfrm>
            <a:off x="1641396" y="1799320"/>
            <a:ext cx="8580820" cy="3291893"/>
            <a:chOff x="511041" y="1658852"/>
            <a:chExt cx="8580820" cy="3291893"/>
          </a:xfrm>
        </p:grpSpPr>
        <p:pic>
          <p:nvPicPr>
            <p:cNvPr id="76" name="Imagen 75"/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997" y="1658852"/>
              <a:ext cx="2174268" cy="1654108"/>
            </a:xfrm>
            <a:prstGeom prst="rect">
              <a:avLst/>
            </a:prstGeom>
          </p:spPr>
        </p:pic>
        <p:pic>
          <p:nvPicPr>
            <p:cNvPr id="77" name="Imagen 76"/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1" y="3673031"/>
              <a:ext cx="2459293" cy="1159889"/>
            </a:xfrm>
            <a:prstGeom prst="rect">
              <a:avLst/>
            </a:prstGeom>
          </p:spPr>
        </p:pic>
        <p:pic>
          <p:nvPicPr>
            <p:cNvPr id="78" name="Imagen 77"/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6658" y="3816952"/>
              <a:ext cx="1963708" cy="1133793"/>
            </a:xfrm>
            <a:prstGeom prst="rect">
              <a:avLst/>
            </a:prstGeom>
          </p:spPr>
        </p:pic>
        <p:pic>
          <p:nvPicPr>
            <p:cNvPr id="79" name="Imagen 78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722" y="3747714"/>
              <a:ext cx="2008285" cy="1203031"/>
            </a:xfrm>
            <a:prstGeom prst="rect">
              <a:avLst/>
            </a:prstGeom>
          </p:spPr>
        </p:pic>
        <p:pic>
          <p:nvPicPr>
            <p:cNvPr id="80" name="Imagen 79"/>
            <p:cNvPicPr>
              <a:picLocks noChangeAspect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6040" y="1771278"/>
              <a:ext cx="2665821" cy="1746653"/>
            </a:xfrm>
            <a:prstGeom prst="rect">
              <a:avLst/>
            </a:prstGeom>
          </p:spPr>
        </p:pic>
        <p:pic>
          <p:nvPicPr>
            <p:cNvPr id="81" name="Imagen 80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28"/>
            <a:stretch/>
          </p:blipFill>
          <p:spPr>
            <a:xfrm>
              <a:off x="3617138" y="1791174"/>
              <a:ext cx="2335026" cy="1389463"/>
            </a:xfrm>
            <a:prstGeom prst="rect">
              <a:avLst/>
            </a:prstGeom>
          </p:spPr>
        </p:pic>
      </p:grpSp>
      <p:grpSp>
        <p:nvGrpSpPr>
          <p:cNvPr id="82" name="Grupo 81"/>
          <p:cNvGrpSpPr/>
          <p:nvPr/>
        </p:nvGrpSpPr>
        <p:grpSpPr>
          <a:xfrm>
            <a:off x="1532993" y="1603500"/>
            <a:ext cx="9543554" cy="3784754"/>
            <a:chOff x="1322995" y="1832227"/>
            <a:chExt cx="9543554" cy="3784754"/>
          </a:xfrm>
        </p:grpSpPr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995" y="1832227"/>
              <a:ext cx="2755064" cy="2086576"/>
            </a:xfrm>
            <a:prstGeom prst="rect">
              <a:avLst/>
            </a:prstGeom>
          </p:spPr>
        </p:pic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3363" y="1832227"/>
              <a:ext cx="3197103" cy="1835320"/>
            </a:xfrm>
            <a:prstGeom prst="rect">
              <a:avLst/>
            </a:prstGeom>
          </p:spPr>
        </p:pic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04585" y="4194988"/>
              <a:ext cx="1591883" cy="1081862"/>
            </a:xfrm>
            <a:prstGeom prst="rect">
              <a:avLst/>
            </a:prstGeom>
          </p:spPr>
        </p:pic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5768" y="1832227"/>
              <a:ext cx="3200781" cy="2074531"/>
            </a:xfrm>
            <a:prstGeom prst="rect">
              <a:avLst/>
            </a:prstGeom>
          </p:spPr>
        </p:pic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9973" y="4077248"/>
              <a:ext cx="2335945" cy="1347005"/>
            </a:xfrm>
            <a:prstGeom prst="rect">
              <a:avLst/>
            </a:prstGeom>
          </p:spPr>
        </p:pic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1079" y="3884520"/>
              <a:ext cx="2201669" cy="1732461"/>
            </a:xfrm>
            <a:prstGeom prst="rect">
              <a:avLst/>
            </a:prstGeom>
          </p:spPr>
        </p:pic>
      </p:grpSp>
      <p:pic>
        <p:nvPicPr>
          <p:cNvPr id="73" name="Imagen 72"/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317" y="2942315"/>
            <a:ext cx="6937139" cy="847371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173484"/>
          </a:xfrm>
          <a:prstGeom prst="rect">
            <a:avLst/>
          </a:prstGeom>
        </p:spPr>
      </p:pic>
      <p:sp>
        <p:nvSpPr>
          <p:cNvPr id="91" name="5 CuadroTexto"/>
          <p:cNvSpPr txBox="1"/>
          <p:nvPr/>
        </p:nvSpPr>
        <p:spPr>
          <a:xfrm>
            <a:off x="1187855" y="383807"/>
            <a:ext cx="78402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4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ENTIDADES</a:t>
            </a:r>
            <a:r>
              <a:rPr lang="es-ES" sz="48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 PARTICIPANTES</a:t>
            </a:r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36216" y="178453"/>
            <a:ext cx="751639" cy="740646"/>
          </a:xfrm>
          <a:prstGeom prst="rect">
            <a:avLst/>
          </a:prstGeom>
        </p:spPr>
      </p:pic>
      <p:sp>
        <p:nvSpPr>
          <p:cNvPr id="93" name="Rectángulo 92"/>
          <p:cNvSpPr/>
          <p:nvPr/>
        </p:nvSpPr>
        <p:spPr>
          <a:xfrm>
            <a:off x="0" y="1059294"/>
            <a:ext cx="12195532" cy="127655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94" name="Imagen 93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915279" y="-151608"/>
            <a:ext cx="1033012" cy="18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6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9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1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4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-4" y="5796346"/>
            <a:ext cx="3533778" cy="107036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9516220" y="5857874"/>
            <a:ext cx="2241571" cy="95521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4442977"/>
            <a:ext cx="485446" cy="54819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-1" y="1457672"/>
            <a:ext cx="12195529" cy="1000227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5 CuadroTexto"/>
          <p:cNvSpPr txBox="1"/>
          <p:nvPr/>
        </p:nvSpPr>
        <p:spPr>
          <a:xfrm>
            <a:off x="1616467" y="1663942"/>
            <a:ext cx="9658489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2000" b="1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DECLARACIÓN DE INTERÉS</a:t>
            </a: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: “PROMOCIÓN Y DESARROLLO PARA LA PRODUCCIÓN Y CONSUMO DE BIOCOMBUSTIBLES Y BIOENERGÍA”.</a:t>
            </a:r>
            <a:endParaRPr lang="es-ES" sz="2000" b="1" dirty="0">
              <a:solidFill>
                <a:srgbClr val="002060"/>
              </a:solidFill>
              <a:latin typeface="Trasandina Bold" pitchFamily="50" charset="0"/>
              <a:cs typeface="Trasandina Bold" pitchFamily="50" charset="0"/>
            </a:endParaRPr>
          </a:p>
          <a:p>
            <a:pPr>
              <a:lnSpc>
                <a:spcPts val="2500"/>
              </a:lnSpc>
            </a:pPr>
            <a:endParaRPr lang="es-ES" sz="2000" b="1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500"/>
              </a:lnSpc>
            </a:pPr>
            <a:r>
              <a:rPr lang="es-ES" sz="2000" b="1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OBJETIVOS</a:t>
            </a: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de la </a:t>
            </a: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Política Provincial.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-1" y="3124301"/>
            <a:ext cx="12195529" cy="130036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1637852"/>
            <a:ext cx="485446" cy="548190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2533202"/>
            <a:ext cx="485446" cy="54819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3247577"/>
            <a:ext cx="485446" cy="548190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-1" y="5071871"/>
            <a:ext cx="12195529" cy="65171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5 CuadroTexto"/>
          <p:cNvSpPr txBox="1"/>
          <p:nvPr/>
        </p:nvSpPr>
        <p:spPr>
          <a:xfrm>
            <a:off x="1616467" y="3251476"/>
            <a:ext cx="9658489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2000" b="1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ALCANCES</a:t>
            </a: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. Sector Público. Transporte Público de Pasajeros. Sector Privado. Generación de energía eléctrica y </a:t>
            </a:r>
            <a:r>
              <a:rPr lang="es-ES" sz="2000" dirty="0" err="1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BioGas</a:t>
            </a: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. Investigación. Desarrollo científico-tecnológico e Innovación. Educación y Difusión.</a:t>
            </a:r>
          </a:p>
          <a:p>
            <a:pPr>
              <a:lnSpc>
                <a:spcPts val="2500"/>
              </a:lnSpc>
            </a:pPr>
            <a:endParaRPr lang="es-ES" sz="2000" dirty="0">
              <a:solidFill>
                <a:srgbClr val="002060"/>
              </a:solidFill>
              <a:latin typeface="Trasandina Bold" pitchFamily="50" charset="0"/>
              <a:cs typeface="Trasandina Bold" pitchFamily="50" charset="0"/>
            </a:endParaRPr>
          </a:p>
          <a:p>
            <a:pPr>
              <a:lnSpc>
                <a:spcPts val="2500"/>
              </a:lnSpc>
            </a:pP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PROGRAMAS</a:t>
            </a: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de </a:t>
            </a: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fomento, incentivos, exenciones y beneficios fiscales.</a:t>
            </a:r>
          </a:p>
        </p:txBody>
      </p:sp>
      <p:sp>
        <p:nvSpPr>
          <p:cNvPr id="41" name="5 CuadroTexto"/>
          <p:cNvSpPr txBox="1"/>
          <p:nvPr/>
        </p:nvSpPr>
        <p:spPr>
          <a:xfrm>
            <a:off x="1616467" y="5200430"/>
            <a:ext cx="9658489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20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Consejo Consultivo y Autoridad de Aplicación.</a:t>
            </a: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5135885"/>
            <a:ext cx="485446" cy="54819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173484"/>
          </a:xfrm>
          <a:prstGeom prst="rect">
            <a:avLst/>
          </a:prstGeom>
        </p:spPr>
      </p:pic>
      <p:sp>
        <p:nvSpPr>
          <p:cNvPr id="22" name="5 CuadroTexto"/>
          <p:cNvSpPr txBox="1"/>
          <p:nvPr/>
        </p:nvSpPr>
        <p:spPr>
          <a:xfrm>
            <a:off x="1094179" y="402755"/>
            <a:ext cx="6376287" cy="55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ESTRUCTURA DEL PROYECTO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00632" y="206089"/>
            <a:ext cx="751639" cy="740646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0" y="1106899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915279" y="-151608"/>
            <a:ext cx="1033012" cy="184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31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-1" y="1220798"/>
            <a:ext cx="12195529" cy="2306277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21433" y="1620062"/>
            <a:ext cx="485446" cy="548190"/>
          </a:xfrm>
          <a:prstGeom prst="rect">
            <a:avLst/>
          </a:prstGeom>
        </p:spPr>
      </p:pic>
      <p:sp>
        <p:nvSpPr>
          <p:cNvPr id="36" name="5 CuadroTexto"/>
          <p:cNvSpPr txBox="1"/>
          <p:nvPr/>
        </p:nvSpPr>
        <p:spPr>
          <a:xfrm>
            <a:off x="1625930" y="1656314"/>
            <a:ext cx="9870746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DESARROLLAR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en nuestra provincia una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POLÍTICA DE ESTADO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alineada con los diferentes acuerdos, pactos, compromisos y convenciones internacionales a los cuales el Estado Argentino adhirió, para consolidar el proceso de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TRANSICIÓN ENERGÉTICA y MIGRAR 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por lo tanto ordenadamente de una economía basada en combustibles fósiles a una economía sustentada en fuentes de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ENERGÍA RENOVABLE,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disminuyendo así la emisión de gases efecto invernadero.</a:t>
            </a:r>
          </a:p>
        </p:txBody>
      </p:sp>
      <p:sp>
        <p:nvSpPr>
          <p:cNvPr id="38" name="5 CuadroTexto"/>
          <p:cNvSpPr txBox="1"/>
          <p:nvPr/>
        </p:nvSpPr>
        <p:spPr>
          <a:xfrm>
            <a:off x="1625930" y="3737074"/>
            <a:ext cx="100231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Propiciar y fomentar el desarrollo de la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BIOECONOMÍA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y la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ECONOMIA CIRCULAR 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en todos sus diferentes aspectos, transformando integralmente la biomasa producida y generada en nuestra provincia, agregando de esta manera valor en origen a nuestra producción primaria, industrializando los procesos y cadenas de valor de biomateriales, generando empleo de “arraigo” y sustentable, resolviendo pasivos ambientales y apostando a la innovación tecnológica e investigación asociadas a la bioeconomía del conocimiento</a:t>
            </a: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2858" y="3725640"/>
            <a:ext cx="485446" cy="54819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-3" y="5695950"/>
            <a:ext cx="3286127" cy="1170758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9524999" y="5803721"/>
            <a:ext cx="2241571" cy="955215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173484"/>
          </a:xfrm>
          <a:prstGeom prst="rect">
            <a:avLst/>
          </a:prstGeom>
        </p:spPr>
      </p:pic>
      <p:sp>
        <p:nvSpPr>
          <p:cNvPr id="22" name="5 CuadroTexto"/>
          <p:cNvSpPr txBox="1"/>
          <p:nvPr/>
        </p:nvSpPr>
        <p:spPr>
          <a:xfrm>
            <a:off x="1092858" y="430741"/>
            <a:ext cx="6376287" cy="55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OBJETIVOS GENERALES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17513" y="249770"/>
            <a:ext cx="751639" cy="740646"/>
          </a:xfrm>
          <a:prstGeom prst="rect">
            <a:avLst/>
          </a:prstGeom>
        </p:spPr>
      </p:pic>
      <p:sp>
        <p:nvSpPr>
          <p:cNvPr id="24" name="Rectángulo 23"/>
          <p:cNvSpPr/>
          <p:nvPr/>
        </p:nvSpPr>
        <p:spPr>
          <a:xfrm>
            <a:off x="0" y="1106899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66549" y="-131766"/>
            <a:ext cx="944451" cy="16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9104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ángulo 32"/>
          <p:cNvSpPr/>
          <p:nvPr/>
        </p:nvSpPr>
        <p:spPr>
          <a:xfrm>
            <a:off x="-1" y="1218592"/>
            <a:ext cx="12195529" cy="2296462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6" name="5 CuadroTexto"/>
          <p:cNvSpPr txBox="1"/>
          <p:nvPr/>
        </p:nvSpPr>
        <p:spPr>
          <a:xfrm>
            <a:off x="1579626" y="1626827"/>
            <a:ext cx="9773690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Fomentar, promocionar e incentivar la </a:t>
            </a:r>
            <a:r>
              <a:rPr lang="es-ES" sz="24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PRODUCCION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de Biocombustibles (BIOETANOL, BIODIESEL Y BIOGAS), y la transformación sustentable y sostenible de la Biomasa y sus derivados (biofertilizantes, biomateriales,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biofármacos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bioinsumos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bioenergías , etc.), promoviendo procesos productivos que impacten de forma positiva en el desarrollo socio-económico regional.</a:t>
            </a:r>
          </a:p>
        </p:txBody>
      </p:sp>
      <p:sp>
        <p:nvSpPr>
          <p:cNvPr id="38" name="5 CuadroTexto"/>
          <p:cNvSpPr txBox="1"/>
          <p:nvPr/>
        </p:nvSpPr>
        <p:spPr>
          <a:xfrm>
            <a:off x="1579626" y="3718612"/>
            <a:ext cx="9773690" cy="1695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Promover el </a:t>
            </a:r>
            <a:r>
              <a:rPr lang="es-ES" sz="24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CONSUMO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y reemplazo progresivo de combustibles fósiles mediante el autoconsumo y el consumo preferencial de biocombustibles, tendiendo a la masividad de su uso en las actividades productivas, transporte, flota y obra pública, generación de energía y otros que se consideren convenientes para favorecer la diversificación, ampliación y sostenibilidad de la matriz energética provincial y nacional. </a:t>
            </a: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-4" y="5617506"/>
            <a:ext cx="3506307" cy="1249202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9521804" y="5803721"/>
            <a:ext cx="2241571" cy="95521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1632922"/>
            <a:ext cx="485446" cy="54819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3721952"/>
            <a:ext cx="485446" cy="54819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173484"/>
          </a:xfrm>
          <a:prstGeom prst="rect">
            <a:avLst/>
          </a:prstGeom>
        </p:spPr>
      </p:pic>
      <p:sp>
        <p:nvSpPr>
          <p:cNvPr id="20" name="5 CuadroTexto"/>
          <p:cNvSpPr txBox="1"/>
          <p:nvPr/>
        </p:nvSpPr>
        <p:spPr>
          <a:xfrm>
            <a:off x="1094179" y="402755"/>
            <a:ext cx="6376287" cy="55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OBJETIVOS ESPECÍFICOS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86636" y="229436"/>
            <a:ext cx="751639" cy="74064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0" y="1106899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66549" y="-131766"/>
            <a:ext cx="944451" cy="16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151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5 CuadroTexto"/>
          <p:cNvSpPr txBox="1"/>
          <p:nvPr/>
        </p:nvSpPr>
        <p:spPr>
          <a:xfrm>
            <a:off x="1645954" y="1443669"/>
            <a:ext cx="8584540" cy="496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Flotas del sector público provincial y de los municipios y comunas que adhieran a la presente ley.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Todas las actividades industriales, mineras, de servicios, comerciales, agro-industriales y ganaderas. 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Todas las contrataciones de bienes, servicios y de obras públicas; los espectáculos públicos.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Las actividades vinculadas a la recolección de residuos urbanos, peligrosos, etc.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Servicio de transporte público de pasajeros urbano e interurbano; transporte escolar; servicios de taxis y </a:t>
            </a:r>
            <a:r>
              <a:rPr lang="es-ES" sz="20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remises</a:t>
            </a: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; transporte de cargas en general.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Generación de energía eléctrica, en módulos de potencia o generación distribuida.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Las empresas de logística, encomiendas y correos.</a:t>
            </a:r>
          </a:p>
          <a:p>
            <a:pPr>
              <a:lnSpc>
                <a:spcPts val="1900"/>
              </a:lnSpc>
            </a:pPr>
            <a:endParaRPr lang="es-ES" sz="20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19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Biogás como gas envasado y en redes de distribución gasífera.</a:t>
            </a:r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1328512"/>
            <a:ext cx="485446" cy="54819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2020943"/>
            <a:ext cx="485446" cy="54819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2773418"/>
            <a:ext cx="485446" cy="54819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3478268"/>
            <a:ext cx="485446" cy="54819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4002143"/>
            <a:ext cx="485446" cy="548190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4716518"/>
            <a:ext cx="485446" cy="548190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5411843"/>
            <a:ext cx="485446" cy="54819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94179" y="5907143"/>
            <a:ext cx="485446" cy="548190"/>
          </a:xfrm>
          <a:prstGeom prst="rect">
            <a:avLst/>
          </a:prstGeom>
        </p:spPr>
      </p:pic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>
            <a:off x="8905873" y="5695950"/>
            <a:ext cx="3286127" cy="1170758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9757277" y="5931523"/>
            <a:ext cx="2241571" cy="955215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7" b="79333"/>
          <a:stretch/>
        </p:blipFill>
        <p:spPr>
          <a:xfrm>
            <a:off x="-1" y="-19049"/>
            <a:ext cx="12195529" cy="1173484"/>
          </a:xfrm>
          <a:prstGeom prst="rect">
            <a:avLst/>
          </a:prstGeom>
        </p:spPr>
      </p:pic>
      <p:sp>
        <p:nvSpPr>
          <p:cNvPr id="19" name="5 CuadroTexto"/>
          <p:cNvSpPr txBox="1"/>
          <p:nvPr/>
        </p:nvSpPr>
        <p:spPr>
          <a:xfrm>
            <a:off x="1094179" y="402755"/>
            <a:ext cx="6376287" cy="559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40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ALCANCES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07988" y="264156"/>
            <a:ext cx="751639" cy="740646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0" y="1106899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66549" y="-131766"/>
            <a:ext cx="944451" cy="168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21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-3529" y="-26222"/>
            <a:ext cx="12195529" cy="982976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5 CuadroTexto"/>
          <p:cNvSpPr txBox="1"/>
          <p:nvPr/>
        </p:nvSpPr>
        <p:spPr>
          <a:xfrm>
            <a:off x="1198210" y="274820"/>
            <a:ext cx="6376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SECTOR PÚBLICO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07988" y="130691"/>
            <a:ext cx="751639" cy="740646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-3528" y="954857"/>
            <a:ext cx="12205884" cy="102410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Rectángulo 32"/>
          <p:cNvSpPr/>
          <p:nvPr/>
        </p:nvSpPr>
        <p:spPr>
          <a:xfrm>
            <a:off x="-1" y="1058852"/>
            <a:ext cx="12195529" cy="3084524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22755" y="1203065"/>
            <a:ext cx="485446" cy="548190"/>
          </a:xfrm>
          <a:prstGeom prst="rect">
            <a:avLst/>
          </a:prstGeom>
        </p:spPr>
      </p:pic>
      <p:sp>
        <p:nvSpPr>
          <p:cNvPr id="36" name="5 CuadroTexto"/>
          <p:cNvSpPr txBox="1"/>
          <p:nvPr/>
        </p:nvSpPr>
        <p:spPr>
          <a:xfrm>
            <a:off x="1586453" y="1237140"/>
            <a:ext cx="9700095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OBLIGATORIEDAD</a:t>
            </a:r>
            <a:r>
              <a:rPr lang="es-ES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en todos los pliegos de contratación de bienes, servicios y obra pública, cláusulas específicas que acuerden beneficios especiales en términos de puntuación y ponderación de ofertas, a aquellos oferentes que acrediten el uso de biocombustibles en los vehículos que integran su flota o la de sus eventuales subcontratistas así como </a:t>
            </a:r>
            <a:r>
              <a:rPr lang="es-ES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co-productos</a:t>
            </a:r>
            <a:r>
              <a:rPr lang="es-ES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de los mismos. 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66549" y="-150816"/>
            <a:ext cx="944451" cy="1688531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86409" y="2457457"/>
            <a:ext cx="485446" cy="548190"/>
          </a:xfrm>
          <a:prstGeom prst="rect">
            <a:avLst/>
          </a:prstGeom>
        </p:spPr>
      </p:pic>
      <p:sp>
        <p:nvSpPr>
          <p:cNvPr id="18" name="5 CuadroTexto"/>
          <p:cNvSpPr txBox="1"/>
          <p:nvPr/>
        </p:nvSpPr>
        <p:spPr>
          <a:xfrm>
            <a:off x="1586455" y="2493709"/>
            <a:ext cx="9976896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Todos los organismos del sector público provincial financiero y no financiero deberán presentar en el término de ciento ochenta (180) días de promulgada la ley un plan de migración de uso de combustibles fósiles a biocombustibles en toda su flota, en un cronograma que incremente progresivamente el nivel de mezcla, así como un plan de modernización y/o renovación de su flota adecuándola a estas exigencias.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5417D3F0-93F6-4AD2-9A59-D89538BB24FA}"/>
              </a:ext>
            </a:extLst>
          </p:cNvPr>
          <p:cNvSpPr/>
          <p:nvPr/>
        </p:nvSpPr>
        <p:spPr>
          <a:xfrm>
            <a:off x="6826" y="4040499"/>
            <a:ext cx="12202355" cy="800905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" name="5 CuadroTexto">
            <a:extLst>
              <a:ext uri="{FF2B5EF4-FFF2-40B4-BE49-F238E27FC236}">
                <a16:creationId xmlns:a16="http://schemas.microsoft.com/office/drawing/2014/main" id="{5E37174C-D2AA-4A5D-9FD9-395B4E29A686}"/>
              </a:ext>
            </a:extLst>
          </p:cNvPr>
          <p:cNvSpPr txBox="1"/>
          <p:nvPr/>
        </p:nvSpPr>
        <p:spPr>
          <a:xfrm>
            <a:off x="1111360" y="4179098"/>
            <a:ext cx="8181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TRANSPORTE PÚBLICO DE PASAJEROS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870D2B4-6B96-41C6-B8F8-3157204965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87070" y="4040499"/>
            <a:ext cx="751639" cy="740646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BDE94B8C-37E2-4E19-8C03-9D4BC4568235}"/>
              </a:ext>
            </a:extLst>
          </p:cNvPr>
          <p:cNvSpPr/>
          <p:nvPr/>
        </p:nvSpPr>
        <p:spPr>
          <a:xfrm>
            <a:off x="-3529" y="4818513"/>
            <a:ext cx="12209413" cy="105080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5 CuadroTexto">
            <a:extLst>
              <a:ext uri="{FF2B5EF4-FFF2-40B4-BE49-F238E27FC236}">
                <a16:creationId xmlns:a16="http://schemas.microsoft.com/office/drawing/2014/main" id="{818E1AAB-3CD7-46EA-8B82-88BB34D4B8CA}"/>
              </a:ext>
            </a:extLst>
          </p:cNvPr>
          <p:cNvSpPr txBox="1"/>
          <p:nvPr/>
        </p:nvSpPr>
        <p:spPr>
          <a:xfrm>
            <a:off x="1641302" y="5004226"/>
            <a:ext cx="101834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Todos los servicios de transporte público masivo mediante ómnibus en todo el territorio provincial deberán migrar a biocombustibles en toda la flota afectada a sus servicios. </a:t>
            </a:r>
          </a:p>
          <a:p>
            <a:pPr>
              <a:lnSpc>
                <a:spcPts val="2000"/>
              </a:lnSpc>
            </a:pPr>
            <a:endParaRPr lang="es-ES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000"/>
              </a:lnSpc>
            </a:pPr>
            <a:r>
              <a:rPr lang="es-ES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Cronograma y corte establecido por Autoridad de Aplicación</a:t>
            </a:r>
          </a:p>
          <a:p>
            <a:pPr>
              <a:lnSpc>
                <a:spcPts val="2000"/>
              </a:lnSpc>
            </a:pPr>
            <a:endParaRPr lang="es-ES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000"/>
              </a:lnSpc>
            </a:pPr>
            <a:r>
              <a:rPr lang="es-ES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Cronograma  y corte de carácter obligatorio para asignación de cualquier subsidio provincial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11360" y="4944169"/>
            <a:ext cx="485446" cy="54819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11360" y="5657208"/>
            <a:ext cx="485446" cy="54819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11360" y="6235419"/>
            <a:ext cx="485446" cy="5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88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" y="879285"/>
            <a:ext cx="12195529" cy="738594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5 CuadroTexto"/>
          <p:cNvSpPr txBox="1"/>
          <p:nvPr/>
        </p:nvSpPr>
        <p:spPr>
          <a:xfrm>
            <a:off x="833171" y="1064251"/>
            <a:ext cx="1031107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CONCENTRACIÓN DE </a:t>
            </a:r>
            <a:r>
              <a:rPr lang="es-AR" sz="3600" b="1" dirty="0">
                <a:solidFill>
                  <a:srgbClr val="002060"/>
                </a:solidFill>
              </a:rPr>
              <a:t>CO</a:t>
            </a:r>
            <a:r>
              <a:rPr lang="es-AR" sz="3600" b="1" baseline="-25000" dirty="0">
                <a:solidFill>
                  <a:srgbClr val="002060"/>
                </a:solidFill>
              </a:rPr>
              <a:t>2 </a:t>
            </a: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ATMOSFÉRICO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89349" y="883815"/>
            <a:ext cx="687865" cy="67780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489"/>
          <a:stretch/>
        </p:blipFill>
        <p:spPr>
          <a:xfrm>
            <a:off x="-1" y="1984"/>
            <a:ext cx="12195529" cy="8949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4861" t="32669" r="25903" b="19752"/>
          <a:stretch/>
        </p:blipFill>
        <p:spPr>
          <a:xfrm>
            <a:off x="7245320" y="3105486"/>
            <a:ext cx="4307988" cy="2341720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1610849"/>
            <a:ext cx="12195532" cy="892247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19" name="5 CuadroTexto"/>
          <p:cNvSpPr txBox="1"/>
          <p:nvPr/>
        </p:nvSpPr>
        <p:spPr>
          <a:xfrm>
            <a:off x="833171" y="1641322"/>
            <a:ext cx="1034863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Concentración atmosférica media mundial a largo plazo de dióxido de carbono (</a:t>
            </a:r>
            <a:r>
              <a:rPr lang="es-AR" sz="2000" b="1" dirty="0">
                <a:solidFill>
                  <a:schemeClr val="bg1"/>
                </a:solidFill>
              </a:rPr>
              <a:t>CO</a:t>
            </a:r>
            <a:r>
              <a:rPr lang="es-AR" sz="2000" b="1" baseline="-25000" dirty="0">
                <a:solidFill>
                  <a:schemeClr val="bg1"/>
                </a:solidFill>
              </a:rPr>
              <a:t>2</a:t>
            </a: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) medida en partes por millón (ppm). Las tendencias a largo plazo en las concentraciones de </a:t>
            </a:r>
            <a:r>
              <a:rPr lang="es-AR" sz="2000" b="1" dirty="0">
                <a:solidFill>
                  <a:schemeClr val="bg1"/>
                </a:solidFill>
              </a:rPr>
              <a:t>CO</a:t>
            </a:r>
            <a:r>
              <a:rPr lang="es-AR" sz="2000" b="1" baseline="-25000" dirty="0">
                <a:solidFill>
                  <a:schemeClr val="bg1"/>
                </a:solidFill>
              </a:rPr>
              <a:t>2</a:t>
            </a: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. Se pueden medir en alta resolución utilizando muestras de aire preservadas de núcleos de hielo. 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/>
          <a:srcRect l="78402" t="10633" r="18454" b="82967"/>
          <a:stretch/>
        </p:blipFill>
        <p:spPr>
          <a:xfrm>
            <a:off x="11431563" y="5715358"/>
            <a:ext cx="438150" cy="501650"/>
          </a:xfrm>
          <a:prstGeom prst="rect">
            <a:avLst/>
          </a:prstGeom>
        </p:spPr>
      </p:pic>
      <p:sp>
        <p:nvSpPr>
          <p:cNvPr id="22" name="Rectángulo 21"/>
          <p:cNvSpPr/>
          <p:nvPr/>
        </p:nvSpPr>
        <p:spPr>
          <a:xfrm>
            <a:off x="9482770" y="6217008"/>
            <a:ext cx="2470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>
                <a:latin typeface="Trasandina Bold" pitchFamily="50" charset="0"/>
                <a:cs typeface="Trasandina Bold" pitchFamily="50" charset="0"/>
              </a:rPr>
              <a:t>FUENTE</a:t>
            </a:r>
            <a:br>
              <a:rPr lang="es-ES" sz="1200" b="1" dirty="0">
                <a:latin typeface="Trasandina Bold" pitchFamily="50" charset="0"/>
                <a:cs typeface="Trasandina Bold" pitchFamily="50" charset="0"/>
              </a:rPr>
            </a:b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Global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Change</a:t>
            </a: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 Data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Lab</a:t>
            </a:r>
            <a:br>
              <a:rPr lang="es-ES" sz="1200" dirty="0">
                <a:latin typeface="Trasandina Bold" pitchFamily="50" charset="0"/>
                <a:cs typeface="Trasandina Bold" pitchFamily="50" charset="0"/>
              </a:rPr>
            </a:br>
            <a:endParaRPr lang="es-AR" sz="1200" dirty="0">
              <a:latin typeface="Trasandina Bold" pitchFamily="50" charset="0"/>
              <a:cs typeface="Trasandina Bold" pitchFamily="50" charset="0"/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7"/>
          <a:srcRect l="72083" t="40741" r="22361" b="53333"/>
          <a:stretch/>
        </p:blipFill>
        <p:spPr>
          <a:xfrm>
            <a:off x="10489585" y="5715358"/>
            <a:ext cx="905245" cy="5431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D126178-6118-40FE-8B23-79069C79A6E1}"/>
              </a:ext>
            </a:extLst>
          </p:cNvPr>
          <p:cNvSpPr txBox="1"/>
          <p:nvPr/>
        </p:nvSpPr>
        <p:spPr>
          <a:xfrm>
            <a:off x="328303" y="182662"/>
            <a:ext cx="92847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CAMBIO CLIMÁTICO Y CALENTAMIENTO GLOBAL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035F8A-0176-4159-A78C-B6EFBA5007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2070" r="3932" b="3121"/>
          <a:stretch/>
        </p:blipFill>
        <p:spPr>
          <a:xfrm>
            <a:off x="833171" y="2729450"/>
            <a:ext cx="2523507" cy="309379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BC12DA-5E30-4A79-9BFA-633DADB4DF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683" y="2989408"/>
            <a:ext cx="3588632" cy="2709886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2217"/>
            <a:ext cx="981217" cy="1754263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850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37466" y="1334646"/>
            <a:ext cx="485446" cy="548190"/>
          </a:xfrm>
          <a:prstGeom prst="rect">
            <a:avLst/>
          </a:prstGeom>
        </p:spPr>
      </p:pic>
      <p:sp>
        <p:nvSpPr>
          <p:cNvPr id="36" name="5 CuadroTexto"/>
          <p:cNvSpPr txBox="1"/>
          <p:nvPr/>
        </p:nvSpPr>
        <p:spPr>
          <a:xfrm>
            <a:off x="1622912" y="1320630"/>
            <a:ext cx="9721363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Implementar programas específicos de fomento y promoción para actividades productivas y de servicios que garanticen el agregado de valor en origen transformando la biomasa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PRODUCIDA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en biocombustibles (bioetanol, biodiesel y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biogas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) y bioenergías, o el aprovechamiento de la biomasa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RESIDUAL 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(residuos y aguas residuales urbanos, restos de poda y aceites vegetales usados, residuos ganaderos y agroindustriales derivados de industrias lácteas, maniseras, del mueble, alimentarias, excedentes agrícolas y residuos forestales, etc.)</a:t>
            </a:r>
          </a:p>
        </p:txBody>
      </p:sp>
      <p:sp>
        <p:nvSpPr>
          <p:cNvPr id="53" name="Rectángulo 52">
            <a:extLst>
              <a:ext uri="{FF2B5EF4-FFF2-40B4-BE49-F238E27FC236}">
                <a16:creationId xmlns:a16="http://schemas.microsoft.com/office/drawing/2014/main" id="{021A55CE-82E0-455F-A335-1EE9F819125D}"/>
              </a:ext>
            </a:extLst>
          </p:cNvPr>
          <p:cNvSpPr/>
          <p:nvPr/>
        </p:nvSpPr>
        <p:spPr>
          <a:xfrm>
            <a:off x="-3529" y="3387863"/>
            <a:ext cx="12195529" cy="843502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5" name="5 CuadroTexto">
            <a:extLst>
              <a:ext uri="{FF2B5EF4-FFF2-40B4-BE49-F238E27FC236}">
                <a16:creationId xmlns:a16="http://schemas.microsoft.com/office/drawing/2014/main" id="{813977F3-E7A2-45AA-A67E-83869E4ADD03}"/>
              </a:ext>
            </a:extLst>
          </p:cNvPr>
          <p:cNvSpPr txBox="1"/>
          <p:nvPr/>
        </p:nvSpPr>
        <p:spPr>
          <a:xfrm>
            <a:off x="1092858" y="3580027"/>
            <a:ext cx="957382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GENERACIÓN DE ENERGÍA ELÉCTRICA - BIOGAS</a:t>
            </a:r>
          </a:p>
        </p:txBody>
      </p:sp>
      <p:pic>
        <p:nvPicPr>
          <p:cNvPr id="57" name="Imagen 56">
            <a:extLst>
              <a:ext uri="{FF2B5EF4-FFF2-40B4-BE49-F238E27FC236}">
                <a16:creationId xmlns:a16="http://schemas.microsoft.com/office/drawing/2014/main" id="{9A5CBC85-9F60-4D74-9F26-58C78F255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85827" y="3430954"/>
            <a:ext cx="751639" cy="740646"/>
          </a:xfrm>
          <a:prstGeom prst="rect">
            <a:avLst/>
          </a:prstGeom>
        </p:spPr>
      </p:pic>
      <p:sp>
        <p:nvSpPr>
          <p:cNvPr id="59" name="Rectángulo 58">
            <a:extLst>
              <a:ext uri="{FF2B5EF4-FFF2-40B4-BE49-F238E27FC236}">
                <a16:creationId xmlns:a16="http://schemas.microsoft.com/office/drawing/2014/main" id="{53F0DD3D-5E66-48CF-980E-644EA1BF9F62}"/>
              </a:ext>
            </a:extLst>
          </p:cNvPr>
          <p:cNvSpPr/>
          <p:nvPr/>
        </p:nvSpPr>
        <p:spPr>
          <a:xfrm>
            <a:off x="-3529" y="4225384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3" name="5 CuadroTexto">
            <a:extLst>
              <a:ext uri="{FF2B5EF4-FFF2-40B4-BE49-F238E27FC236}">
                <a16:creationId xmlns:a16="http://schemas.microsoft.com/office/drawing/2014/main" id="{C413F8F4-F981-4C65-AE2A-B8B3B4657079}"/>
              </a:ext>
            </a:extLst>
          </p:cNvPr>
          <p:cNvSpPr txBox="1"/>
          <p:nvPr/>
        </p:nvSpPr>
        <p:spPr>
          <a:xfrm>
            <a:off x="1622912" y="4423529"/>
            <a:ext cx="9721363" cy="1887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Incentivar y fomentar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USO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de biocombustibles en toda actividad asociada a la generación eléctrica en la provincia, ya sea en módulos de potencia, como en toda la Generación Distribuida de baja potencia, sea esta comunitaria o no, así como en la generación de energía con autogeneradores o grupos electrógeno</a:t>
            </a:r>
          </a:p>
          <a:p>
            <a:pPr>
              <a:lnSpc>
                <a:spcPts val="2000"/>
              </a:lnSpc>
            </a:pPr>
            <a:endParaRPr lang="es-ES" sz="19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0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Incentivar y fomentar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PRODUCCIÓN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y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USO 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del biogás apoyando su uso en todos</a:t>
            </a:r>
          </a:p>
          <a:p>
            <a:pPr>
              <a:lnSpc>
                <a:spcPts val="20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los sectores, utilizando la extensa red de </a:t>
            </a:r>
            <a:r>
              <a:rPr lang="es-ES" sz="1900" dirty="0">
                <a:solidFill>
                  <a:srgbClr val="002060"/>
                </a:solidFill>
                <a:latin typeface="Trasandina Bold" pitchFamily="50" charset="0"/>
                <a:cs typeface="Trasandina Bold" pitchFamily="50" charset="0"/>
              </a:rPr>
              <a:t>GASODUCTOS.</a:t>
            </a:r>
          </a:p>
        </p:txBody>
      </p:sp>
      <p:sp>
        <p:nvSpPr>
          <p:cNvPr id="18" name="Rectángulo 17"/>
          <p:cNvSpPr/>
          <p:nvPr/>
        </p:nvSpPr>
        <p:spPr>
          <a:xfrm>
            <a:off x="-3529" y="-21208"/>
            <a:ext cx="12195529" cy="1217302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85827" y="113836"/>
            <a:ext cx="751639" cy="74064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-2699" y="1136093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57049" y="-131766"/>
            <a:ext cx="944451" cy="1688531"/>
          </a:xfrm>
          <a:prstGeom prst="rect">
            <a:avLst/>
          </a:prstGeom>
        </p:spPr>
      </p:pic>
      <p:sp>
        <p:nvSpPr>
          <p:cNvPr id="22" name="5 CuadroTexto"/>
          <p:cNvSpPr txBox="1"/>
          <p:nvPr/>
        </p:nvSpPr>
        <p:spPr>
          <a:xfrm>
            <a:off x="1092858" y="180431"/>
            <a:ext cx="9773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600"/>
              </a:lnSpc>
            </a:pPr>
            <a:r>
              <a:rPr lang="es-ES" sz="36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SECTOR PRIVADO: INDUSTRIALIZACION Y PRODUCCION</a:t>
            </a: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89759" y="4402637"/>
            <a:ext cx="485446" cy="548190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-3" y="5743458"/>
            <a:ext cx="3152778" cy="1123249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9864705" y="5848370"/>
            <a:ext cx="2136795" cy="910566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089759" y="5601422"/>
            <a:ext cx="485446" cy="54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86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0" y="5683040"/>
            <a:ext cx="3865233" cy="1170758"/>
          </a:xfrm>
          <a:prstGeom prst="rect">
            <a:avLst/>
          </a:prstGeom>
        </p:spPr>
      </p:pic>
      <p:sp>
        <p:nvSpPr>
          <p:cNvPr id="67" name="5 CuadroTexto">
            <a:extLst>
              <a:ext uri="{FF2B5EF4-FFF2-40B4-BE49-F238E27FC236}">
                <a16:creationId xmlns:a16="http://schemas.microsoft.com/office/drawing/2014/main" id="{7F551BF7-8074-4E76-86D4-04362D7ED435}"/>
              </a:ext>
            </a:extLst>
          </p:cNvPr>
          <p:cNvSpPr txBox="1"/>
          <p:nvPr/>
        </p:nvSpPr>
        <p:spPr>
          <a:xfrm>
            <a:off x="1637655" y="4444807"/>
            <a:ext cx="9179278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Incorporar en los programas educativos formales e informales en sus diferentes niveles, contenidos específicos sobre la necesidad de migrar a fuentes renovables de energía, los beneficios de la </a:t>
            </a:r>
            <a:r>
              <a:rPr lang="es-ES" sz="20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bioeconomía</a:t>
            </a: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y la economía circular, la transición energética y el uso responsable de la energía. </a:t>
            </a:r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682B1B39-0E82-4105-A766-56875EF2F682}"/>
              </a:ext>
            </a:extLst>
          </p:cNvPr>
          <p:cNvSpPr/>
          <p:nvPr/>
        </p:nvSpPr>
        <p:spPr>
          <a:xfrm>
            <a:off x="-315" y="3137745"/>
            <a:ext cx="12195529" cy="999930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1" name="5 CuadroTexto">
            <a:extLst>
              <a:ext uri="{FF2B5EF4-FFF2-40B4-BE49-F238E27FC236}">
                <a16:creationId xmlns:a16="http://schemas.microsoft.com/office/drawing/2014/main" id="{7CB2E9FF-70C3-44A6-9282-2F3FBB36C99D}"/>
              </a:ext>
            </a:extLst>
          </p:cNvPr>
          <p:cNvSpPr txBox="1"/>
          <p:nvPr/>
        </p:nvSpPr>
        <p:spPr>
          <a:xfrm>
            <a:off x="1098197" y="3438732"/>
            <a:ext cx="7621195" cy="47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EDUCACIÓN Y DIFUSIÓN</a:t>
            </a:r>
          </a:p>
        </p:txBody>
      </p:sp>
      <p:pic>
        <p:nvPicPr>
          <p:cNvPr id="73" name="Imagen 72">
            <a:extLst>
              <a:ext uri="{FF2B5EF4-FFF2-40B4-BE49-F238E27FC236}">
                <a16:creationId xmlns:a16="http://schemas.microsoft.com/office/drawing/2014/main" id="{A57B9B4C-8764-446F-A678-9D9511C932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07988" y="3245685"/>
            <a:ext cx="751639" cy="740646"/>
          </a:xfrm>
          <a:prstGeom prst="rect">
            <a:avLst/>
          </a:prstGeom>
        </p:spPr>
      </p:pic>
      <p:sp>
        <p:nvSpPr>
          <p:cNvPr id="75" name="Rectángulo 74">
            <a:extLst>
              <a:ext uri="{FF2B5EF4-FFF2-40B4-BE49-F238E27FC236}">
                <a16:creationId xmlns:a16="http://schemas.microsoft.com/office/drawing/2014/main" id="{DEA31DA5-BF4E-4EC2-BA8C-4E23C75EEFC0}"/>
              </a:ext>
            </a:extLst>
          </p:cNvPr>
          <p:cNvSpPr/>
          <p:nvPr/>
        </p:nvSpPr>
        <p:spPr>
          <a:xfrm>
            <a:off x="0" y="4127864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Rectángulo 17"/>
          <p:cNvSpPr/>
          <p:nvPr/>
        </p:nvSpPr>
        <p:spPr>
          <a:xfrm>
            <a:off x="-3529" y="-58137"/>
            <a:ext cx="12195529" cy="1393867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79413" y="269660"/>
            <a:ext cx="751639" cy="740646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-13053" y="1325910"/>
            <a:ext cx="12205884" cy="121362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150405" y="-169865"/>
            <a:ext cx="862376" cy="1541794"/>
          </a:xfrm>
          <a:prstGeom prst="rect">
            <a:avLst/>
          </a:prstGeom>
        </p:spPr>
      </p:pic>
      <p:sp>
        <p:nvSpPr>
          <p:cNvPr id="22" name="5 CuadroTexto">
            <a:extLst>
              <a:ext uri="{FF2B5EF4-FFF2-40B4-BE49-F238E27FC236}">
                <a16:creationId xmlns:a16="http://schemas.microsoft.com/office/drawing/2014/main" id="{F2E6E9CE-F0AB-45C8-8D83-FF17994548A3}"/>
              </a:ext>
            </a:extLst>
          </p:cNvPr>
          <p:cNvSpPr txBox="1"/>
          <p:nvPr/>
        </p:nvSpPr>
        <p:spPr>
          <a:xfrm>
            <a:off x="1098197" y="388174"/>
            <a:ext cx="7621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INVESTIGACIÓN, DESARROLLO CIENTÍFICO - TECNOLÓGICO E INNOVACIÓN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-1" y="1460887"/>
            <a:ext cx="12195529" cy="1662829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D5274756-B96B-45E0-B99C-ECC77002D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59627" y="1588888"/>
            <a:ext cx="485446" cy="548190"/>
          </a:xfrm>
          <a:prstGeom prst="rect">
            <a:avLst/>
          </a:prstGeom>
        </p:spPr>
      </p:pic>
      <p:sp>
        <p:nvSpPr>
          <p:cNvPr id="25" name="5 CuadroTexto">
            <a:extLst>
              <a:ext uri="{FF2B5EF4-FFF2-40B4-BE49-F238E27FC236}">
                <a16:creationId xmlns:a16="http://schemas.microsoft.com/office/drawing/2014/main" id="{D0942B02-CABA-4CFD-BC6E-31DCA39896F8}"/>
              </a:ext>
            </a:extLst>
          </p:cNvPr>
          <p:cNvSpPr txBox="1"/>
          <p:nvPr/>
        </p:nvSpPr>
        <p:spPr>
          <a:xfrm>
            <a:off x="1637655" y="1641017"/>
            <a:ext cx="8913160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Incentivar la investigación, el desarrollo científico-tecnológico y la innovación en todos los aspectos asociados a la producción de biocombustibles en particular, así como a la transformación de la biomasa en general biofertilizantes, </a:t>
            </a:r>
            <a:r>
              <a:rPr lang="es-ES" sz="20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bioinsumos</a:t>
            </a: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</a:t>
            </a:r>
            <a:r>
              <a:rPr lang="es-ES" sz="20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biofármacos</a:t>
            </a:r>
            <a:r>
              <a:rPr lang="es-ES" sz="20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biomateriales, biopolímeros, bioenergías, etc.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D5274756-B96B-45E0-B99C-ECC77002D59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159627" y="4330722"/>
            <a:ext cx="485446" cy="54819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906000" y="5878281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909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9367"/>
          <a:stretch/>
        </p:blipFill>
        <p:spPr>
          <a:xfrm>
            <a:off x="-1" y="1984"/>
            <a:ext cx="12195530" cy="89289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-1" y="841051"/>
            <a:ext cx="12195533" cy="219234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0893537" y="-122241"/>
            <a:ext cx="944451" cy="1688531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2299715" y="2146984"/>
            <a:ext cx="7596096" cy="969992"/>
          </a:xfrm>
          <a:prstGeom prst="round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5 CuadroTexto">
            <a:extLst>
              <a:ext uri="{FF2B5EF4-FFF2-40B4-BE49-F238E27FC236}">
                <a16:creationId xmlns:a16="http://schemas.microsoft.com/office/drawing/2014/main" id="{F2E6E9CE-F0AB-45C8-8D83-FF17994548A3}"/>
              </a:ext>
            </a:extLst>
          </p:cNvPr>
          <p:cNvSpPr txBox="1"/>
          <p:nvPr/>
        </p:nvSpPr>
        <p:spPr>
          <a:xfrm>
            <a:off x="2458616" y="2060868"/>
            <a:ext cx="7621195" cy="862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endParaRPr lang="es-ES" sz="3200" dirty="0">
              <a:solidFill>
                <a:schemeClr val="bg1"/>
              </a:solidFill>
              <a:latin typeface="Trasandina Black" pitchFamily="50" charset="0"/>
              <a:cs typeface="Trasandina Black" pitchFamily="50" charset="0"/>
            </a:endParaRPr>
          </a:p>
          <a:p>
            <a:pPr>
              <a:lnSpc>
                <a:spcPts val="30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BIOENERGIA </a:t>
            </a:r>
            <a:r>
              <a:rPr lang="es-ES" sz="3200" dirty="0">
                <a:solidFill>
                  <a:srgbClr val="FBBA23"/>
                </a:solidFill>
                <a:latin typeface="Trasandina Black" pitchFamily="50" charset="0"/>
                <a:cs typeface="Trasandina Black" pitchFamily="50" charset="0"/>
              </a:rPr>
              <a:t>=</a:t>
            </a: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 BIOMASA </a:t>
            </a:r>
            <a:r>
              <a:rPr lang="es-ES" sz="3200" dirty="0">
                <a:solidFill>
                  <a:srgbClr val="FBBA23"/>
                </a:solidFill>
                <a:latin typeface="Trasandina Black" pitchFamily="50" charset="0"/>
                <a:cs typeface="Trasandina Black" pitchFamily="50" charset="0"/>
              </a:rPr>
              <a:t>+</a:t>
            </a: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 CONOCIMIENTO</a:t>
            </a:r>
          </a:p>
        </p:txBody>
      </p:sp>
      <p:sp>
        <p:nvSpPr>
          <p:cNvPr id="27" name="Rectángulo redondeado 26"/>
          <p:cNvSpPr/>
          <p:nvPr/>
        </p:nvSpPr>
        <p:spPr>
          <a:xfrm>
            <a:off x="907432" y="3493213"/>
            <a:ext cx="10380663" cy="1323582"/>
          </a:xfrm>
          <a:prstGeom prst="round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9" name="5 CuadroTexto">
            <a:extLst>
              <a:ext uri="{FF2B5EF4-FFF2-40B4-BE49-F238E27FC236}">
                <a16:creationId xmlns:a16="http://schemas.microsoft.com/office/drawing/2014/main" id="{F2E6E9CE-F0AB-45C8-8D83-FF17994548A3}"/>
              </a:ext>
            </a:extLst>
          </p:cNvPr>
          <p:cNvSpPr txBox="1"/>
          <p:nvPr/>
        </p:nvSpPr>
        <p:spPr>
          <a:xfrm>
            <a:off x="578235" y="3686841"/>
            <a:ext cx="11039057" cy="990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5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COMPETENCIA ECONOMICA - COMERCIAL INTERNACIONAL </a:t>
            </a:r>
            <a:r>
              <a:rPr lang="es-ES" sz="3200" dirty="0">
                <a:solidFill>
                  <a:srgbClr val="FBBA23"/>
                </a:solidFill>
                <a:latin typeface="Trasandina Black" pitchFamily="50" charset="0"/>
                <a:cs typeface="Trasandina Black" pitchFamily="50" charset="0"/>
              </a:rPr>
              <a:t>=</a:t>
            </a:r>
          </a:p>
          <a:p>
            <a:pPr algn="ctr">
              <a:lnSpc>
                <a:spcPts val="35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 COMPETENCIA DE SISTEMAS EDUCATIVOS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772150"/>
            <a:ext cx="3584910" cy="108585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906000" y="5878281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477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/>
          <p:cNvSpPr/>
          <p:nvPr/>
        </p:nvSpPr>
        <p:spPr>
          <a:xfrm>
            <a:off x="-3529" y="-9601"/>
            <a:ext cx="12195529" cy="1270234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8" name="5 CuadroTexto"/>
          <p:cNvSpPr txBox="1"/>
          <p:nvPr/>
        </p:nvSpPr>
        <p:spPr>
          <a:xfrm>
            <a:off x="1187855" y="303599"/>
            <a:ext cx="762119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PROGRAMAS DE FOMENTO, INCENTIVOS, EXENCIONES Y BENEFICIOS FISCALES</a:t>
            </a:r>
          </a:p>
        </p:txBody>
      </p: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82722" y="208025"/>
            <a:ext cx="751639" cy="740646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0" y="1231455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3" name="Rectángulo 32"/>
          <p:cNvSpPr/>
          <p:nvPr/>
        </p:nvSpPr>
        <p:spPr>
          <a:xfrm>
            <a:off x="-1" y="1336079"/>
            <a:ext cx="12195529" cy="2117888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234361" y="1415622"/>
            <a:ext cx="485446" cy="548190"/>
          </a:xfrm>
          <a:prstGeom prst="rect">
            <a:avLst/>
          </a:prstGeom>
        </p:spPr>
      </p:pic>
      <p:sp>
        <p:nvSpPr>
          <p:cNvPr id="36" name="5 CuadroTexto"/>
          <p:cNvSpPr txBox="1"/>
          <p:nvPr/>
        </p:nvSpPr>
        <p:spPr>
          <a:xfrm>
            <a:off x="1768367" y="1462079"/>
            <a:ext cx="967869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Establecer un programa de fomento, incentivos, exenciones, subsidios, beneficios fiscales,  etc. a los fines de facilitar y acelerar las inversiones requeridas y alentar el consumo de biocombustibles, bioenergías y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bioproductos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. </a:t>
            </a:r>
          </a:p>
          <a:p>
            <a:pPr>
              <a:lnSpc>
                <a:spcPts val="2200"/>
              </a:lnSpc>
            </a:pPr>
            <a:endParaRPr lang="es-ES" sz="1900" dirty="0">
              <a:solidFill>
                <a:srgbClr val="002060"/>
              </a:solidFill>
              <a:latin typeface="Trasandina Medium" pitchFamily="50" charset="0"/>
              <a:cs typeface="Trasandina Medium" pitchFamily="50" charset="0"/>
            </a:endParaRPr>
          </a:p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Establecer en cada presupuesto anual un cupo fiscal para atender todas las </a:t>
            </a:r>
            <a:r>
              <a:rPr lang="es-ES" sz="1900" dirty="0" err="1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acciónes</a:t>
            </a: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de promoción de la presente ley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58812" y="-121490"/>
            <a:ext cx="944451" cy="1688531"/>
          </a:xfrm>
          <a:prstGeom prst="rect">
            <a:avLst/>
          </a:prstGeom>
        </p:spPr>
      </p:pic>
      <p:sp>
        <p:nvSpPr>
          <p:cNvPr id="18" name="5 CuadroTexto"/>
          <p:cNvSpPr txBox="1"/>
          <p:nvPr/>
        </p:nvSpPr>
        <p:spPr>
          <a:xfrm>
            <a:off x="1775230" y="4333917"/>
            <a:ext cx="8245070" cy="2067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19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Crear un CONSEJO CONSULTIVO para fortalecer a través del CONSENSO una política provincial de promoción y desarrollo de biocombustibles y la bioenergía a través del aprovechamiento integral de la biomasa, sobre la base de voluntad política, cooperación, organización, creatividad e innovación para resolver eficientemente necesidades y demandas territoriales, asegurando una economía del bien común basada en el desarrollo humano, energético, productivo, económico y en el respeto ambiental.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-3529" y="3345781"/>
            <a:ext cx="12195529" cy="799112"/>
          </a:xfrm>
          <a:prstGeom prst="rect">
            <a:avLst/>
          </a:prstGeom>
          <a:solidFill>
            <a:srgbClr val="152A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5 CuadroTexto"/>
          <p:cNvSpPr txBox="1"/>
          <p:nvPr/>
        </p:nvSpPr>
        <p:spPr>
          <a:xfrm>
            <a:off x="1187855" y="3550089"/>
            <a:ext cx="7621195" cy="47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CONSEJO CONSULTIVO</a:t>
            </a: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482722" y="3357042"/>
            <a:ext cx="751639" cy="740646"/>
          </a:xfrm>
          <a:prstGeom prst="rect">
            <a:avLst/>
          </a:prstGeom>
        </p:spPr>
      </p:pic>
      <p:sp>
        <p:nvSpPr>
          <p:cNvPr id="26" name="Rectángulo 25"/>
          <p:cNvSpPr/>
          <p:nvPr/>
        </p:nvSpPr>
        <p:spPr>
          <a:xfrm>
            <a:off x="0" y="4144573"/>
            <a:ext cx="12195529" cy="113899"/>
          </a:xfrm>
          <a:prstGeom prst="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9" name="Imagen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279323" y="4292074"/>
            <a:ext cx="485446" cy="54819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04544F-9B2E-4E2F-A2CF-2742A64482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74"/>
          <a:stretch/>
        </p:blipFill>
        <p:spPr>
          <a:xfrm>
            <a:off x="1272461" y="2475069"/>
            <a:ext cx="485446" cy="54819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0" y="5923632"/>
            <a:ext cx="3070920" cy="930165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9906000" y="5878281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586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30" cy="651159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-1" y="630817"/>
            <a:ext cx="12195533" cy="152389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4445" r="28749" b="2796"/>
          <a:stretch/>
        </p:blipFill>
        <p:spPr>
          <a:xfrm>
            <a:off x="921658" y="1690515"/>
            <a:ext cx="7055183" cy="50292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7202273" y="3728865"/>
            <a:ext cx="1407795" cy="476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3895" y="5978160"/>
            <a:ext cx="2904768" cy="879839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F15DB1EA-DB3B-42F4-8C2B-2968D680C1C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6" t="22361" r="50498" b="7585"/>
          <a:stretch/>
        </p:blipFill>
        <p:spPr>
          <a:xfrm>
            <a:off x="288431" y="6111354"/>
            <a:ext cx="1662289" cy="70836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E350BC1-05F1-4614-AC3B-4F53A8B58DAA}"/>
              </a:ext>
            </a:extLst>
          </p:cNvPr>
          <p:cNvSpPr txBox="1"/>
          <p:nvPr/>
        </p:nvSpPr>
        <p:spPr>
          <a:xfrm>
            <a:off x="9401589" y="5001575"/>
            <a:ext cx="1063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800" dirty="0">
                <a:solidFill>
                  <a:srgbClr val="152A36"/>
                </a:solidFill>
                <a:latin typeface="Trasandina Bold" pitchFamily="50" charset="0"/>
                <a:cs typeface="Trasandina Bold" pitchFamily="50" charset="0"/>
              </a:rPr>
              <a:t>CO</a:t>
            </a:r>
            <a:r>
              <a:rPr lang="es-AR" sz="3600" dirty="0">
                <a:solidFill>
                  <a:srgbClr val="152A36"/>
                </a:solidFill>
                <a:latin typeface="Trasandina Bold" pitchFamily="50" charset="0"/>
                <a:cs typeface="Trasandina Bold" pitchFamily="50" charset="0"/>
              </a:rPr>
              <a:t>2</a:t>
            </a: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7707" flipH="1">
            <a:off x="6732545" y="2099556"/>
            <a:ext cx="3107829" cy="1537894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-1" y="783143"/>
            <a:ext cx="12195529" cy="789740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1" name="5 CuadroTexto"/>
          <p:cNvSpPr txBox="1"/>
          <p:nvPr/>
        </p:nvSpPr>
        <p:spPr>
          <a:xfrm>
            <a:off x="921658" y="913206"/>
            <a:ext cx="8329949" cy="55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ECONOMÍA CIRCULAR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69796" y="758823"/>
            <a:ext cx="814273" cy="802363"/>
          </a:xfrm>
          <a:prstGeom prst="rect">
            <a:avLst/>
          </a:prstGeom>
        </p:spPr>
      </p:pic>
      <p:grpSp>
        <p:nvGrpSpPr>
          <p:cNvPr id="37" name="Grupo 36"/>
          <p:cNvGrpSpPr/>
          <p:nvPr/>
        </p:nvGrpSpPr>
        <p:grpSpPr>
          <a:xfrm>
            <a:off x="9201650" y="1674332"/>
            <a:ext cx="2772359" cy="3015028"/>
            <a:chOff x="8671250" y="942114"/>
            <a:chExt cx="3052579" cy="3319776"/>
          </a:xfrm>
        </p:grpSpPr>
        <p:pic>
          <p:nvPicPr>
            <p:cNvPr id="33" name="Imagen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1250" y="942114"/>
              <a:ext cx="3052579" cy="3145194"/>
            </a:xfrm>
            <a:prstGeom prst="rect">
              <a:avLst/>
            </a:prstGeom>
          </p:spPr>
        </p:pic>
        <p:pic>
          <p:nvPicPr>
            <p:cNvPr id="34" name="Imagen 3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72407" y="3749724"/>
              <a:ext cx="2092252" cy="512166"/>
            </a:xfrm>
            <a:prstGeom prst="rect">
              <a:avLst/>
            </a:prstGeom>
          </p:spPr>
        </p:pic>
      </p:grp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58812" y="-121490"/>
            <a:ext cx="944451" cy="168853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029" flipH="1" flipV="1">
            <a:off x="6695824" y="4242347"/>
            <a:ext cx="3107829" cy="1537894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173" y="3778249"/>
            <a:ext cx="255813" cy="2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75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 flipH="1">
            <a:off x="5882424" y="1314451"/>
            <a:ext cx="156426" cy="2918814"/>
          </a:xfrm>
          <a:prstGeom prst="roundRect">
            <a:avLst/>
          </a:prstGeom>
          <a:solidFill>
            <a:srgbClr val="00A8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Rectángulo 16"/>
          <p:cNvSpPr/>
          <p:nvPr/>
        </p:nvSpPr>
        <p:spPr>
          <a:xfrm>
            <a:off x="579550" y="1804465"/>
            <a:ext cx="5107167" cy="23178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8500"/>
              </a:lnSpc>
            </a:pPr>
            <a:r>
              <a:rPr lang="es-ES" sz="105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MUCHAS</a:t>
            </a:r>
          </a:p>
          <a:p>
            <a:pPr>
              <a:lnSpc>
                <a:spcPts val="8500"/>
              </a:lnSpc>
            </a:pPr>
            <a:r>
              <a:rPr lang="es-ES" sz="105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GRACIAS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-1" y="5596073"/>
            <a:ext cx="4194978" cy="127063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9" t="24343" r="67573" b="9370"/>
          <a:stretch/>
        </p:blipFill>
        <p:spPr>
          <a:xfrm>
            <a:off x="9504362" y="5779505"/>
            <a:ext cx="2352676" cy="9560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579550" y="-112715"/>
            <a:ext cx="958090" cy="1712916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156898" y="1447887"/>
            <a:ext cx="5381671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s-ES" sz="4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PROYECTO DE LEY</a:t>
            </a:r>
          </a:p>
          <a:p>
            <a:pPr>
              <a:lnSpc>
                <a:spcPts val="3000"/>
              </a:lnSpc>
            </a:pPr>
            <a:r>
              <a:rPr lang="es-ES" sz="40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PROMOCION Y DESARROLLO </a:t>
            </a:r>
          </a:p>
          <a:p>
            <a:pPr>
              <a:lnSpc>
                <a:spcPts val="3000"/>
              </a:lnSpc>
            </a:pPr>
            <a:r>
              <a:rPr lang="es-ES" sz="40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PARA LA PRODUCCION </a:t>
            </a:r>
          </a:p>
          <a:p>
            <a:pPr>
              <a:lnSpc>
                <a:spcPts val="3000"/>
              </a:lnSpc>
            </a:pPr>
            <a:r>
              <a:rPr lang="es-ES" sz="40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Y CONSUMO DE</a:t>
            </a:r>
          </a:p>
          <a:p>
            <a:pPr>
              <a:lnSpc>
                <a:spcPts val="3000"/>
              </a:lnSpc>
            </a:pPr>
            <a:r>
              <a:rPr lang="es-ES" sz="4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BIOCOMBUSTIBLES </a:t>
            </a:r>
          </a:p>
          <a:p>
            <a:pPr>
              <a:lnSpc>
                <a:spcPts val="3000"/>
              </a:lnSpc>
            </a:pPr>
            <a:r>
              <a:rPr lang="es-ES" sz="4000" b="1" dirty="0">
                <a:solidFill>
                  <a:srgbClr val="00A8E6"/>
                </a:solidFill>
                <a:latin typeface="Trasandina Black" pitchFamily="50" charset="0"/>
                <a:cs typeface="Trasandina Black" pitchFamily="50" charset="0"/>
              </a:rPr>
              <a:t>Y BIOENERGIA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30" y="4321553"/>
            <a:ext cx="11079039" cy="12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498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>
            <a:extLst>
              <a:ext uri="{FF2B5EF4-FFF2-40B4-BE49-F238E27FC236}">
                <a16:creationId xmlns:a16="http://schemas.microsoft.com/office/drawing/2014/main" id="{7EAD9CEC-28B7-43E3-9F08-D87C19AA2EDA}"/>
              </a:ext>
            </a:extLst>
          </p:cNvPr>
          <p:cNvGrpSpPr/>
          <p:nvPr/>
        </p:nvGrpSpPr>
        <p:grpSpPr>
          <a:xfrm>
            <a:off x="2355598" y="1390885"/>
            <a:ext cx="7853982" cy="4842917"/>
            <a:chOff x="2133600" y="1152525"/>
            <a:chExt cx="8662369" cy="5341384"/>
          </a:xfrm>
        </p:grpSpPr>
        <p:pic>
          <p:nvPicPr>
            <p:cNvPr id="8" name="Imagen 7" descr="Gráfico&#10;&#10;Descripción generada automáticamente">
              <a:extLst>
                <a:ext uri="{FF2B5EF4-FFF2-40B4-BE49-F238E27FC236}">
                  <a16:creationId xmlns:a16="http://schemas.microsoft.com/office/drawing/2014/main" id="{25B803C9-01D9-4899-B2CE-AA593475F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3251" y="1345366"/>
              <a:ext cx="7927943" cy="4457675"/>
            </a:xfrm>
            <a:prstGeom prst="rect">
              <a:avLst/>
            </a:prstGeom>
          </p:spPr>
        </p:pic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A6F6CBAF-7954-4CF3-89F8-29BF9E6D86EB}"/>
                </a:ext>
              </a:extLst>
            </p:cNvPr>
            <p:cNvSpPr/>
            <p:nvPr/>
          </p:nvSpPr>
          <p:spPr>
            <a:xfrm>
              <a:off x="2133600" y="1152525"/>
              <a:ext cx="8653171" cy="619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2FEBEBA9-0F26-4EED-9EAE-DE3FBF924173}"/>
                </a:ext>
              </a:extLst>
            </p:cNvPr>
            <p:cNvSpPr txBox="1"/>
            <p:nvPr/>
          </p:nvSpPr>
          <p:spPr>
            <a:xfrm>
              <a:off x="5594577" y="5911091"/>
              <a:ext cx="799488" cy="407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AÑOS</a:t>
              </a: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05F4E39A-ECCC-4F6A-9E49-5FE718DE2194}"/>
                </a:ext>
              </a:extLst>
            </p:cNvPr>
            <p:cNvSpPr/>
            <p:nvPr/>
          </p:nvSpPr>
          <p:spPr>
            <a:xfrm rot="5400000">
              <a:off x="7596568" y="3561281"/>
              <a:ext cx="5246131" cy="6191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9923993" y="2782669"/>
              <a:ext cx="871976" cy="712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CO</a:t>
              </a:r>
              <a:r>
                <a:rPr lang="es-AR" sz="1100" dirty="0">
                  <a:latin typeface="Trasandina Bold" pitchFamily="50" charset="0"/>
                  <a:cs typeface="Trasandina Bold" pitchFamily="50" charset="0"/>
                </a:rPr>
                <a:t>2</a:t>
              </a:r>
            </a:p>
            <a:p>
              <a:pPr algn="ctr"/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(ppm)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01"/>
          <a:stretch/>
        </p:blipFill>
        <p:spPr>
          <a:xfrm>
            <a:off x="-1" y="1985"/>
            <a:ext cx="12195529" cy="668576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-1" y="652291"/>
            <a:ext cx="12195529" cy="738594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5 CuadroTexto"/>
          <p:cNvSpPr txBox="1"/>
          <p:nvPr/>
        </p:nvSpPr>
        <p:spPr>
          <a:xfrm>
            <a:off x="981216" y="837257"/>
            <a:ext cx="10311074" cy="477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EVOLUCIÓN DEL CARBONO EN LA ATMOSFERA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337394" y="656821"/>
            <a:ext cx="687865" cy="677804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0" y="1383856"/>
            <a:ext cx="12195532" cy="174298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2217"/>
            <a:ext cx="981217" cy="1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68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850" y="2200725"/>
            <a:ext cx="5659730" cy="362778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488958" y="5838363"/>
            <a:ext cx="24705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>
                <a:latin typeface="Trasandina Bold" pitchFamily="50" charset="0"/>
                <a:cs typeface="Trasandina Bold" pitchFamily="50" charset="0"/>
              </a:rPr>
              <a:t>NASA</a:t>
            </a:r>
            <a:br>
              <a:rPr lang="es-ES" sz="1200" b="1" dirty="0">
                <a:latin typeface="Trasandina Bold" pitchFamily="50" charset="0"/>
                <a:cs typeface="Trasandina Bold" pitchFamily="50" charset="0"/>
              </a:rPr>
            </a:br>
            <a:r>
              <a:rPr lang="es-ES" sz="1200" dirty="0">
                <a:latin typeface="Trasandina Medium" pitchFamily="50" charset="0"/>
                <a:cs typeface="Trasandina Medium" pitchFamily="50" charset="0"/>
              </a:rPr>
              <a:t>Global </a:t>
            </a:r>
            <a:r>
              <a:rPr lang="es-ES" sz="1200" dirty="0" err="1">
                <a:latin typeface="Trasandina Medium" pitchFamily="50" charset="0"/>
                <a:cs typeface="Trasandina Medium" pitchFamily="50" charset="0"/>
              </a:rPr>
              <a:t>Climate</a:t>
            </a:r>
            <a:r>
              <a:rPr lang="es-ES" sz="1200" dirty="0">
                <a:latin typeface="Trasandina Medium" pitchFamily="50" charset="0"/>
                <a:cs typeface="Trasandina Medium" pitchFamily="50" charset="0"/>
              </a:rPr>
              <a:t> </a:t>
            </a:r>
            <a:r>
              <a:rPr lang="es-ES" sz="1200" dirty="0" err="1">
                <a:latin typeface="Trasandina Medium" pitchFamily="50" charset="0"/>
                <a:cs typeface="Trasandina Medium" pitchFamily="50" charset="0"/>
              </a:rPr>
              <a:t>Change</a:t>
            </a:r>
            <a:br>
              <a:rPr lang="es-ES" sz="1200" dirty="0">
                <a:latin typeface="Trasandina Medium" pitchFamily="50" charset="0"/>
                <a:cs typeface="Trasandina Medium" pitchFamily="50" charset="0"/>
              </a:rPr>
            </a:br>
            <a:r>
              <a:rPr lang="es-ES" sz="1200" dirty="0">
                <a:latin typeface="Trasandina Medium" pitchFamily="50" charset="0"/>
                <a:cs typeface="Trasandina Medium" pitchFamily="50" charset="0"/>
              </a:rPr>
              <a:t>Vital </a:t>
            </a:r>
            <a:r>
              <a:rPr lang="es-ES" sz="1200" dirty="0" err="1">
                <a:latin typeface="Trasandina Medium" pitchFamily="50" charset="0"/>
                <a:cs typeface="Trasandina Medium" pitchFamily="50" charset="0"/>
              </a:rPr>
              <a:t>Signs</a:t>
            </a:r>
            <a:r>
              <a:rPr lang="es-ES" sz="1200" dirty="0">
                <a:latin typeface="Trasandina Medium" pitchFamily="50" charset="0"/>
                <a:cs typeface="Trasandina Medium" pitchFamily="50" charset="0"/>
              </a:rPr>
              <a:t> of </a:t>
            </a:r>
            <a:r>
              <a:rPr lang="es-ES" sz="1200" dirty="0" err="1">
                <a:latin typeface="Trasandina Medium" pitchFamily="50" charset="0"/>
                <a:cs typeface="Trasandina Medium" pitchFamily="50" charset="0"/>
              </a:rPr>
              <a:t>the</a:t>
            </a:r>
            <a:r>
              <a:rPr lang="es-ES" sz="1200" dirty="0">
                <a:latin typeface="Trasandina Medium" pitchFamily="50" charset="0"/>
                <a:cs typeface="Trasandina Medium" pitchFamily="50" charset="0"/>
              </a:rPr>
              <a:t> </a:t>
            </a:r>
            <a:r>
              <a:rPr lang="es-ES" sz="1200" dirty="0" err="1">
                <a:latin typeface="Trasandina Medium" pitchFamily="50" charset="0"/>
                <a:cs typeface="Trasandina Medium" pitchFamily="50" charset="0"/>
              </a:rPr>
              <a:t>Planet</a:t>
            </a:r>
            <a:endParaRPr lang="es-ES" sz="1200" b="1" dirty="0">
              <a:latin typeface="Trasandina Medium" pitchFamily="50" charset="0"/>
              <a:cs typeface="Trasandina Medium" pitchFamily="50" charset="0"/>
            </a:endParaRPr>
          </a:p>
          <a:p>
            <a:pPr algn="r"/>
            <a:r>
              <a:rPr lang="es-AR" sz="1200" b="1" dirty="0">
                <a:latin typeface="Trasandina Medium" pitchFamily="50" charset="0"/>
                <a:cs typeface="Trasandina Medium" pitchFamily="50" charset="0"/>
              </a:rPr>
              <a:t>https://climate.nasa.gov/causes/</a:t>
            </a:r>
            <a:endParaRPr lang="es-AR" sz="1200" dirty="0">
              <a:latin typeface="Trasandina Medium" pitchFamily="50" charset="0"/>
              <a:cs typeface="Trasandina Medium" pitchFamily="50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0" y="637541"/>
            <a:ext cx="12195532" cy="207073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-1" y="845357"/>
            <a:ext cx="12195529" cy="776836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5 CuadroTexto"/>
          <p:cNvSpPr txBox="1"/>
          <p:nvPr/>
        </p:nvSpPr>
        <p:spPr>
          <a:xfrm>
            <a:off x="935272" y="1011812"/>
            <a:ext cx="94715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BIOMASA Y GASES DE EFECTO INVERNADERO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227369" y="827780"/>
            <a:ext cx="758127" cy="74703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2217"/>
            <a:ext cx="981217" cy="1754263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608320" y="2169265"/>
            <a:ext cx="2177143" cy="4843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9" name="Grupo 8"/>
          <p:cNvGrpSpPr/>
          <p:nvPr/>
        </p:nvGrpSpPr>
        <p:grpSpPr>
          <a:xfrm>
            <a:off x="5451176" y="2178645"/>
            <a:ext cx="2201115" cy="417141"/>
            <a:chOff x="5320547" y="2276983"/>
            <a:chExt cx="2201115" cy="417141"/>
          </a:xfrm>
        </p:grpSpPr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5320547" y="2276983"/>
              <a:ext cx="22011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Óxido Nitroso (N  O) 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6938099" y="2386347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400" dirty="0">
                  <a:latin typeface="Trasandina Bold" pitchFamily="50" charset="0"/>
                  <a:cs typeface="Trasandina Bold" pitchFamily="50" charset="0"/>
                </a:rPr>
                <a:t>2</a:t>
              </a:r>
            </a:p>
          </p:txBody>
        </p:sp>
      </p:grpSp>
      <p:sp>
        <p:nvSpPr>
          <p:cNvPr id="6" name="Rectángulo 5"/>
          <p:cNvSpPr/>
          <p:nvPr/>
        </p:nvSpPr>
        <p:spPr>
          <a:xfrm>
            <a:off x="7410995" y="4238531"/>
            <a:ext cx="1404585" cy="618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24" name="Grupo 23"/>
          <p:cNvGrpSpPr/>
          <p:nvPr/>
        </p:nvGrpSpPr>
        <p:grpSpPr>
          <a:xfrm>
            <a:off x="8172710" y="3855178"/>
            <a:ext cx="2682145" cy="408462"/>
            <a:chOff x="8885574" y="3841203"/>
            <a:chExt cx="2682145" cy="408462"/>
          </a:xfrm>
        </p:grpSpPr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8885574" y="3841203"/>
              <a:ext cx="2682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Dióxido de Carbono (CO  ) 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11141190" y="3941888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400" dirty="0">
                  <a:latin typeface="Trasandina Bold" pitchFamily="50" charset="0"/>
                  <a:cs typeface="Trasandina Bold" pitchFamily="50" charset="0"/>
                </a:rPr>
                <a:t>2</a:t>
              </a:r>
            </a:p>
          </p:txBody>
        </p:sp>
      </p:grpSp>
      <p:sp>
        <p:nvSpPr>
          <p:cNvPr id="8" name="Rectángulo 7"/>
          <p:cNvSpPr/>
          <p:nvPr/>
        </p:nvSpPr>
        <p:spPr>
          <a:xfrm>
            <a:off x="3288917" y="3716016"/>
            <a:ext cx="1944935" cy="423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2" name="Grupo 31"/>
          <p:cNvGrpSpPr/>
          <p:nvPr/>
        </p:nvGrpSpPr>
        <p:grpSpPr>
          <a:xfrm>
            <a:off x="1772647" y="3762221"/>
            <a:ext cx="2284279" cy="408462"/>
            <a:chOff x="9084507" y="3841203"/>
            <a:chExt cx="2284279" cy="408462"/>
          </a:xfrm>
        </p:grpSpPr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9084507" y="3841203"/>
              <a:ext cx="2284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>
                  <a:latin typeface="Trasandina Bold" pitchFamily="50" charset="0"/>
                  <a:cs typeface="Trasandina Bold" pitchFamily="50" charset="0"/>
                </a:rPr>
                <a:t>Vapor de Agua </a:t>
              </a:r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(H  O) 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10804873" y="3941888"/>
              <a:ext cx="2696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400" dirty="0">
                  <a:latin typeface="Trasandina Bold" pitchFamily="50" charset="0"/>
                  <a:cs typeface="Trasandina Bold" pitchFamily="50" charset="0"/>
                </a:rPr>
                <a:t>2</a:t>
              </a:r>
            </a:p>
          </p:txBody>
        </p:sp>
      </p:grpSp>
      <p:sp>
        <p:nvSpPr>
          <p:cNvPr id="38" name="Rectángulo 37"/>
          <p:cNvSpPr/>
          <p:nvPr/>
        </p:nvSpPr>
        <p:spPr>
          <a:xfrm>
            <a:off x="4432663" y="5318393"/>
            <a:ext cx="1524426" cy="4216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grpSp>
        <p:nvGrpSpPr>
          <p:cNvPr id="39" name="Grupo 38"/>
          <p:cNvGrpSpPr/>
          <p:nvPr/>
        </p:nvGrpSpPr>
        <p:grpSpPr>
          <a:xfrm>
            <a:off x="3900239" y="5266377"/>
            <a:ext cx="1550937" cy="408462"/>
            <a:chOff x="9451179" y="3841203"/>
            <a:chExt cx="1550937" cy="408462"/>
          </a:xfrm>
        </p:grpSpPr>
        <p:sp>
          <p:nvSpPr>
            <p:cNvPr id="40" name="CuadroTexto 39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9451179" y="3841203"/>
              <a:ext cx="15509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ES" dirty="0">
                  <a:latin typeface="Trasandina Bold" pitchFamily="50" charset="0"/>
                  <a:cs typeface="Trasandina Bold" pitchFamily="50" charset="0"/>
                </a:rPr>
                <a:t>Metano </a:t>
              </a:r>
              <a:r>
                <a:rPr lang="es-AR" dirty="0">
                  <a:latin typeface="Trasandina Bold" pitchFamily="50" charset="0"/>
                  <a:cs typeface="Trasandina Bold" pitchFamily="50" charset="0"/>
                </a:rPr>
                <a:t>(CH  ) </a:t>
              </a: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AE1E2F51-AD97-4BF4-9CBB-908B02E2A8BD}"/>
                </a:ext>
              </a:extLst>
            </p:cNvPr>
            <p:cNvSpPr txBox="1"/>
            <p:nvPr/>
          </p:nvSpPr>
          <p:spPr>
            <a:xfrm>
              <a:off x="10572142" y="394188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400" dirty="0">
                  <a:latin typeface="Trasandina Bold" pitchFamily="50" charset="0"/>
                  <a:cs typeface="Trasandina Bold" pitchFamily="50" charset="0"/>
                </a:rPr>
                <a:t>4</a:t>
              </a:r>
            </a:p>
          </p:txBody>
        </p:sp>
      </p:grpSp>
      <p:pic>
        <p:nvPicPr>
          <p:cNvPr id="42" name="Imagen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05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853187" y="2640006"/>
            <a:ext cx="10809322" cy="3523631"/>
            <a:chOff x="853187" y="3055169"/>
            <a:chExt cx="10809322" cy="3523631"/>
          </a:xfrm>
        </p:grpSpPr>
        <p:grpSp>
          <p:nvGrpSpPr>
            <p:cNvPr id="7" name="Grupo 6"/>
            <p:cNvGrpSpPr/>
            <p:nvPr/>
          </p:nvGrpSpPr>
          <p:grpSpPr>
            <a:xfrm>
              <a:off x="853187" y="3555961"/>
              <a:ext cx="10809322" cy="2038619"/>
              <a:chOff x="853187" y="1527136"/>
              <a:chExt cx="10809322" cy="2038619"/>
            </a:xfrm>
          </p:grpSpPr>
          <p:sp>
            <p:nvSpPr>
              <p:cNvPr id="19" name="Rectángulo 18"/>
              <p:cNvSpPr/>
              <p:nvPr/>
            </p:nvSpPr>
            <p:spPr>
              <a:xfrm>
                <a:off x="3206984" y="1873891"/>
                <a:ext cx="632299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6CO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+ 6H 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</a:t>
                </a:r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 </a:t>
                </a:r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</a:t>
                </a:r>
                <a:r>
                  <a:rPr lang="es-AR" sz="28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+ 6O</a:t>
                </a:r>
                <a:r>
                  <a:rPr lang="es-AR" sz="2800" b="1" i="1" baseline="-25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                                      </a:t>
                </a:r>
                <a:endParaRPr lang="es-AR" sz="2800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5 CuadroTexto"/>
              <p:cNvSpPr txBox="1"/>
              <p:nvPr/>
            </p:nvSpPr>
            <p:spPr>
              <a:xfrm>
                <a:off x="5671029" y="1527136"/>
                <a:ext cx="905721" cy="434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s-ES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LUZ</a:t>
                </a:r>
              </a:p>
            </p:txBody>
          </p:sp>
          <p:sp>
            <p:nvSpPr>
              <p:cNvPr id="21" name="5 CuadroTexto"/>
              <p:cNvSpPr txBox="1"/>
              <p:nvPr/>
            </p:nvSpPr>
            <p:spPr>
              <a:xfrm>
                <a:off x="5306101" y="2226913"/>
                <a:ext cx="2123144" cy="4349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000"/>
                  </a:lnSpc>
                </a:pPr>
                <a:r>
                  <a:rPr lang="es-ES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CLOROFILA</a:t>
                </a:r>
              </a:p>
            </p:txBody>
          </p:sp>
          <p:sp>
            <p:nvSpPr>
              <p:cNvPr id="24" name="Flecha derecha 23"/>
              <p:cNvSpPr/>
              <p:nvPr/>
            </p:nvSpPr>
            <p:spPr>
              <a:xfrm>
                <a:off x="5696388" y="1953201"/>
                <a:ext cx="579754" cy="404011"/>
              </a:xfrm>
              <a:prstGeom prst="rightArrow">
                <a:avLst/>
              </a:prstGeom>
              <a:solidFill>
                <a:srgbClr val="FBB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6" name="Rectángulo 25"/>
              <p:cNvSpPr/>
              <p:nvPr/>
            </p:nvSpPr>
            <p:spPr>
              <a:xfrm>
                <a:off x="853187" y="2963146"/>
                <a:ext cx="647694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</a:t>
                </a:r>
                <a:r>
                  <a:rPr lang="es-AR" sz="2000" b="1" i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AR" sz="20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AR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Dióxido de Carbono</a:t>
                </a:r>
                <a:r>
                  <a:rPr lang="es-AR" sz="20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</a:t>
                </a:r>
                <a:r>
                  <a:rPr lang="es-AR" sz="20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s-AR" sz="2000" b="1" i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s-AR" sz="20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Agua; </a:t>
                </a:r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  <a:r>
                  <a:rPr lang="es-AR" sz="2000" b="1" i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 </a:t>
                </a:r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s-AR" sz="2000" b="1" i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 </a:t>
                </a:r>
                <a:r>
                  <a:rPr lang="es-AR" sz="2000" b="1" i="1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s-AR" sz="2000" b="1" i="1" baseline="-25000" dirty="0">
                    <a:solidFill>
                      <a:srgbClr val="FFC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s-AR" sz="20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Glucosa</a:t>
                </a:r>
                <a:r>
                  <a:rPr lang="es-AR" sz="2000" b="1" i="1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AR" sz="2000" b="1" i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endParaRPr lang="es-AR" sz="2000" i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Rectángulo redondeado 5"/>
              <p:cNvSpPr/>
              <p:nvPr/>
            </p:nvSpPr>
            <p:spPr>
              <a:xfrm>
                <a:off x="4772025" y="2788470"/>
                <a:ext cx="2281102" cy="777285"/>
              </a:xfrm>
              <a:prstGeom prst="roundRect">
                <a:avLst>
                  <a:gd name="adj" fmla="val 50000"/>
                </a:avLst>
              </a:prstGeom>
              <a:noFill/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3" name="Flecha derecha 22"/>
              <p:cNvSpPr/>
              <p:nvPr/>
            </p:nvSpPr>
            <p:spPr>
              <a:xfrm>
                <a:off x="7171332" y="2970888"/>
                <a:ext cx="579754" cy="423843"/>
              </a:xfrm>
              <a:prstGeom prst="rightArrow">
                <a:avLst/>
              </a:prstGeom>
              <a:solidFill>
                <a:srgbClr val="FBB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7" name="5 CuadroTexto"/>
              <p:cNvSpPr txBox="1"/>
              <p:nvPr/>
            </p:nvSpPr>
            <p:spPr>
              <a:xfrm>
                <a:off x="7724959" y="3078563"/>
                <a:ext cx="2180659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s-ES" sz="2000" dirty="0">
                    <a:solidFill>
                      <a:srgbClr val="002060"/>
                    </a:solidFill>
                    <a:latin typeface="Trasandina Black" pitchFamily="50" charset="0"/>
                    <a:cs typeface="Trasandina Black" pitchFamily="50" charset="0"/>
                  </a:rPr>
                  <a:t>ENERGÍA QUÍMICA</a:t>
                </a:r>
                <a:endParaRPr lang="es-ES" sz="1200" dirty="0">
                  <a:solidFill>
                    <a:srgbClr val="002060"/>
                  </a:solidFill>
                  <a:latin typeface="Trasandina Regular" pitchFamily="50" charset="0"/>
                  <a:cs typeface="Trasandina Regular" pitchFamily="50" charset="0"/>
                </a:endParaRPr>
              </a:p>
            </p:txBody>
          </p:sp>
          <p:sp>
            <p:nvSpPr>
              <p:cNvPr id="28" name="Flecha derecha 27"/>
              <p:cNvSpPr/>
              <p:nvPr/>
            </p:nvSpPr>
            <p:spPr>
              <a:xfrm>
                <a:off x="9853572" y="2970888"/>
                <a:ext cx="579754" cy="423843"/>
              </a:xfrm>
              <a:prstGeom prst="rightArrow">
                <a:avLst/>
              </a:prstGeom>
              <a:solidFill>
                <a:srgbClr val="FBBA2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/>
              </a:p>
            </p:txBody>
          </p:sp>
          <p:sp>
            <p:nvSpPr>
              <p:cNvPr id="29" name="5 CuadroTexto"/>
              <p:cNvSpPr txBox="1"/>
              <p:nvPr/>
            </p:nvSpPr>
            <p:spPr>
              <a:xfrm>
                <a:off x="10384777" y="3078563"/>
                <a:ext cx="1277732" cy="2846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es-ES" sz="2000" dirty="0">
                    <a:solidFill>
                      <a:srgbClr val="002060"/>
                    </a:solidFill>
                    <a:latin typeface="Trasandina Black" pitchFamily="50" charset="0"/>
                    <a:cs typeface="Trasandina Black" pitchFamily="50" charset="0"/>
                  </a:rPr>
                  <a:t>BIOMASA</a:t>
                </a:r>
                <a:endParaRPr lang="es-ES" sz="1200" dirty="0">
                  <a:solidFill>
                    <a:srgbClr val="002060"/>
                  </a:solidFill>
                  <a:latin typeface="Trasandina Regular" pitchFamily="50" charset="0"/>
                  <a:cs typeface="Trasandina Regular" pitchFamily="50" charset="0"/>
                </a:endParaRPr>
              </a:p>
            </p:txBody>
          </p:sp>
        </p:grpSp>
        <p:sp>
          <p:nvSpPr>
            <p:cNvPr id="4" name="Flecha: a la derecha 3">
              <a:extLst>
                <a:ext uri="{FF2B5EF4-FFF2-40B4-BE49-F238E27FC236}">
                  <a16:creationId xmlns:a16="http://schemas.microsoft.com/office/drawing/2014/main" id="{1D5B61E9-18BF-4A93-B7D1-2709492D436F}"/>
                </a:ext>
              </a:extLst>
            </p:cNvPr>
            <p:cNvSpPr/>
            <p:nvPr/>
          </p:nvSpPr>
          <p:spPr>
            <a:xfrm rot="10800000">
              <a:off x="3916439" y="6043713"/>
              <a:ext cx="3808520" cy="423844"/>
            </a:xfrm>
            <a:prstGeom prst="rightArrow">
              <a:avLst/>
            </a:prstGeom>
            <a:solidFill>
              <a:srgbClr val="00A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E6301BCA-D695-4213-B33B-A5FE8CC010A7}"/>
                </a:ext>
              </a:extLst>
            </p:cNvPr>
            <p:cNvSpPr txBox="1"/>
            <p:nvPr/>
          </p:nvSpPr>
          <p:spPr>
            <a:xfrm>
              <a:off x="7743135" y="5994025"/>
              <a:ext cx="1527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2800" dirty="0">
                  <a:solidFill>
                    <a:srgbClr val="152A36"/>
                  </a:solidFill>
                  <a:latin typeface="Trasandina Bold" pitchFamily="50" charset="0"/>
                  <a:cs typeface="Trasandina Bold" pitchFamily="50" charset="0"/>
                </a:rPr>
                <a:t>ENERGÍA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B3402386-5299-4C65-8D7C-4C133E822405}"/>
                </a:ext>
              </a:extLst>
            </p:cNvPr>
            <p:cNvSpPr txBox="1"/>
            <p:nvPr/>
          </p:nvSpPr>
          <p:spPr>
            <a:xfrm>
              <a:off x="3176857" y="5994025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200" dirty="0">
                  <a:solidFill>
                    <a:srgbClr val="152A36"/>
                  </a:solidFill>
                  <a:latin typeface="Trasandina Bold" pitchFamily="50" charset="0"/>
                  <a:cs typeface="Trasandina Bold" pitchFamily="50" charset="0"/>
                </a:rPr>
                <a:t>CO</a:t>
              </a:r>
              <a:r>
                <a:rPr lang="es-AR" sz="2000" dirty="0">
                  <a:solidFill>
                    <a:srgbClr val="152A36"/>
                  </a:solidFill>
                  <a:latin typeface="Trasandina Bold" pitchFamily="50" charset="0"/>
                  <a:cs typeface="Trasandina Bold" pitchFamily="50" charset="0"/>
                </a:rPr>
                <a:t>2</a:t>
              </a:r>
            </a:p>
          </p:txBody>
        </p:sp>
        <p:sp>
          <p:nvSpPr>
            <p:cNvPr id="5" name="Flecha: a la derecha 4">
              <a:extLst>
                <a:ext uri="{FF2B5EF4-FFF2-40B4-BE49-F238E27FC236}">
                  <a16:creationId xmlns:a16="http://schemas.microsoft.com/office/drawing/2014/main" id="{461F9431-8703-45D5-9236-6D6E44A1780B}"/>
                </a:ext>
              </a:extLst>
            </p:cNvPr>
            <p:cNvSpPr/>
            <p:nvPr/>
          </p:nvSpPr>
          <p:spPr>
            <a:xfrm>
              <a:off x="3959020" y="3138199"/>
              <a:ext cx="3808520" cy="423844"/>
            </a:xfrm>
            <a:prstGeom prst="rightArrow">
              <a:avLst/>
            </a:prstGeom>
            <a:solidFill>
              <a:srgbClr val="00A8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4DF20DEF-7D1E-49F3-B62D-B02A8E173B99}"/>
                </a:ext>
              </a:extLst>
            </p:cNvPr>
            <p:cNvSpPr txBox="1"/>
            <p:nvPr/>
          </p:nvSpPr>
          <p:spPr>
            <a:xfrm>
              <a:off x="7751086" y="3085947"/>
              <a:ext cx="15279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2800" dirty="0">
                  <a:solidFill>
                    <a:srgbClr val="152A36"/>
                  </a:solidFill>
                  <a:latin typeface="Trasandina Bold" pitchFamily="50" charset="0"/>
                  <a:cs typeface="Trasandina Bold" pitchFamily="50" charset="0"/>
                </a:rPr>
                <a:t>ENERGÍA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E350BC1-05F1-4614-AC3B-4F53A8B58DAA}"/>
                </a:ext>
              </a:extLst>
            </p:cNvPr>
            <p:cNvSpPr txBox="1"/>
            <p:nvPr/>
          </p:nvSpPr>
          <p:spPr>
            <a:xfrm>
              <a:off x="3109531" y="3055169"/>
              <a:ext cx="74411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3200" dirty="0">
                  <a:solidFill>
                    <a:srgbClr val="152A36"/>
                  </a:solidFill>
                  <a:latin typeface="Trasandina Bold" pitchFamily="50" charset="0"/>
                  <a:cs typeface="Trasandina Bold" pitchFamily="50" charset="0"/>
                </a:rPr>
                <a:t>CO</a:t>
              </a:r>
              <a:r>
                <a:rPr lang="es-AR" sz="2000" dirty="0">
                  <a:solidFill>
                    <a:srgbClr val="152A36"/>
                  </a:solidFill>
                  <a:latin typeface="Trasandina Bold" pitchFamily="50" charset="0"/>
                  <a:cs typeface="Trasandina Bold" pitchFamily="50" charset="0"/>
                </a:rPr>
                <a:t>2</a:t>
              </a:r>
            </a:p>
          </p:txBody>
        </p:sp>
      </p:grpSp>
      <p:pic>
        <p:nvPicPr>
          <p:cNvPr id="37" name="Imagen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sp>
        <p:nvSpPr>
          <p:cNvPr id="39" name="Rectángulo 38"/>
          <p:cNvSpPr/>
          <p:nvPr/>
        </p:nvSpPr>
        <p:spPr>
          <a:xfrm>
            <a:off x="-1" y="628340"/>
            <a:ext cx="12195529" cy="776836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0" name="5 CuadroTexto"/>
          <p:cNvSpPr txBox="1"/>
          <p:nvPr/>
        </p:nvSpPr>
        <p:spPr>
          <a:xfrm>
            <a:off x="935272" y="794795"/>
            <a:ext cx="947151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BIOMASA Y GASES DE EFECTO INVERNADERO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227369" y="610763"/>
            <a:ext cx="758127" cy="747039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0" y="1385910"/>
            <a:ext cx="12195532" cy="1070837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C76E4043-D85E-4A13-A2A2-32EC5901FEB2}"/>
              </a:ext>
            </a:extLst>
          </p:cNvPr>
          <p:cNvSpPr txBox="1"/>
          <p:nvPr/>
        </p:nvSpPr>
        <p:spPr>
          <a:xfrm>
            <a:off x="985497" y="1398929"/>
            <a:ext cx="1087154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19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A</a:t>
            </a:r>
            <a:r>
              <a:rPr lang="es-AR" sz="1900" b="1" i="0" dirty="0">
                <a:solidFill>
                  <a:schemeClr val="bg1"/>
                </a:solidFill>
                <a:effectLst/>
                <a:latin typeface="Trasandina Black" pitchFamily="50" charset="0"/>
                <a:cs typeface="Trasandina Black" pitchFamily="50" charset="0"/>
              </a:rPr>
              <a:t>UTÓTROFOS</a:t>
            </a:r>
            <a:r>
              <a:rPr lang="es-AR" sz="1900" b="0" i="0" dirty="0">
                <a:solidFill>
                  <a:schemeClr val="bg1"/>
                </a:solidFill>
                <a:effectLst/>
                <a:latin typeface="Trasandina Black" pitchFamily="50" charset="0"/>
                <a:cs typeface="Trasandina Black" pitchFamily="50" charset="0"/>
              </a:rPr>
              <a:t> </a:t>
            </a:r>
            <a:r>
              <a:rPr lang="es-AR" sz="1900" b="0" i="0" dirty="0">
                <a:solidFill>
                  <a:schemeClr val="bg1"/>
                </a:solidFill>
                <a:effectLst/>
                <a:latin typeface="Trasandina Medium" pitchFamily="50" charset="0"/>
                <a:cs typeface="Trasandina Medium" pitchFamily="50" charset="0"/>
              </a:rPr>
              <a:t>son organismos productores (producen su propio alimento)</a:t>
            </a:r>
          </a:p>
          <a:p>
            <a:r>
              <a:rPr lang="es-AR" sz="1900" b="1" i="0" dirty="0">
                <a:solidFill>
                  <a:schemeClr val="bg1"/>
                </a:solidFill>
                <a:effectLst/>
                <a:latin typeface="Trasandina Black" pitchFamily="50" charset="0"/>
                <a:cs typeface="Trasandina Black" pitchFamily="50" charset="0"/>
              </a:rPr>
              <a:t>HETERÓTROFOS</a:t>
            </a:r>
            <a:r>
              <a:rPr lang="es-AR" sz="1900" b="0" i="0" dirty="0">
                <a:solidFill>
                  <a:srgbClr val="152A36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s-AR" sz="1900" b="0" i="0" dirty="0">
                <a:solidFill>
                  <a:schemeClr val="bg1"/>
                </a:solidFill>
                <a:effectLst/>
                <a:latin typeface="Trasandina Medium" pitchFamily="50" charset="0"/>
                <a:cs typeface="Trasandina Medium" pitchFamily="50" charset="0"/>
              </a:rPr>
              <a:t>son consumidores (no producen lo que consumen). </a:t>
            </a:r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C76E4043-D85E-4A13-A2A2-32EC5901FEB2}"/>
              </a:ext>
            </a:extLst>
          </p:cNvPr>
          <p:cNvSpPr txBox="1"/>
          <p:nvPr/>
        </p:nvSpPr>
        <p:spPr>
          <a:xfrm>
            <a:off x="985496" y="2021157"/>
            <a:ext cx="1102948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Los</a:t>
            </a:r>
            <a:r>
              <a:rPr lang="es-ES" sz="1900" b="1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 </a:t>
            </a:r>
            <a:r>
              <a:rPr lang="es-ES" sz="19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HETERÓTROFOS</a:t>
            </a:r>
            <a:r>
              <a:rPr lang="es-ES" sz="1900" b="1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 </a:t>
            </a:r>
            <a:r>
              <a:rPr lang="es-ES" sz="1900" b="1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necesitan energía química - Los</a:t>
            </a:r>
            <a:r>
              <a:rPr lang="es-ES" sz="1900" b="1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 AUTÓTROFOS</a:t>
            </a:r>
            <a:r>
              <a:rPr lang="es-ES" sz="1900" b="1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 </a:t>
            </a:r>
            <a:r>
              <a:rPr lang="es-ES" sz="1900" b="1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necesitan energía lumínica y química.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2217"/>
            <a:ext cx="981217" cy="1754263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04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5 CuadroTexto"/>
          <p:cNvSpPr txBox="1"/>
          <p:nvPr/>
        </p:nvSpPr>
        <p:spPr>
          <a:xfrm>
            <a:off x="814964" y="1427683"/>
            <a:ext cx="10288254" cy="1502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2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Es aquel que procede de la </a:t>
            </a:r>
            <a:r>
              <a:rPr lang="es-ES" sz="2200" dirty="0">
                <a:solidFill>
                  <a:srgbClr val="1DC4FF"/>
                </a:solidFill>
                <a:latin typeface="Trasandina Black" pitchFamily="50" charset="0"/>
                <a:cs typeface="Trasandina Black" pitchFamily="50" charset="0"/>
              </a:rPr>
              <a:t>BIOMASA</a:t>
            </a:r>
            <a:r>
              <a:rPr lang="es-ES" sz="2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 producida en eras pasadas, que ha sufrido enterramiento y tras él, procesos de </a:t>
            </a:r>
            <a:r>
              <a:rPr lang="es-ES" sz="2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transformación, por aumento de presión y temperatura, hasta la formación de sustancias de gran contenido energético</a:t>
            </a:r>
            <a:r>
              <a:rPr lang="es-ES" sz="2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como el </a:t>
            </a:r>
            <a:r>
              <a:rPr lang="es-ES" sz="2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CARBÓN</a:t>
            </a:r>
            <a:r>
              <a:rPr lang="es-ES" sz="2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el </a:t>
            </a:r>
            <a:r>
              <a:rPr lang="es-ES" sz="2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PETRÓLEO</a:t>
            </a:r>
            <a:r>
              <a:rPr lang="es-ES" sz="2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, o el </a:t>
            </a:r>
            <a:r>
              <a:rPr lang="es-ES" sz="2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GAS NATURAL</a:t>
            </a:r>
            <a:r>
              <a:rPr lang="es-ES" sz="2200" dirty="0">
                <a:solidFill>
                  <a:srgbClr val="002060"/>
                </a:solidFill>
                <a:latin typeface="Trasandina Medium" pitchFamily="50" charset="0"/>
                <a:cs typeface="Trasandina Medium" pitchFamily="50" charset="0"/>
              </a:rPr>
              <a:t>. Al no ser energía renovable, no se considera como energía de la biomasa​.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-1" y="3176902"/>
            <a:ext cx="12195528" cy="2525699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5 CuadroTexto"/>
          <p:cNvSpPr txBox="1"/>
          <p:nvPr/>
        </p:nvSpPr>
        <p:spPr>
          <a:xfrm>
            <a:off x="822368" y="3265070"/>
            <a:ext cx="4623948" cy="2349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s-ES" sz="22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La mayor parte de la </a:t>
            </a:r>
            <a:r>
              <a:rPr lang="es-ES" sz="2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ENERGÍA EMPLEADA ACTUALMENTE </a:t>
            </a:r>
            <a:r>
              <a:rPr lang="es-ES" sz="22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en el mundo proviene de los </a:t>
            </a:r>
            <a:r>
              <a:rPr lang="es-ES" sz="2200" dirty="0">
                <a:solidFill>
                  <a:schemeClr val="bg1"/>
                </a:solidFill>
                <a:latin typeface="Trasandina Black" pitchFamily="50" charset="0"/>
                <a:cs typeface="Trasandina Black" pitchFamily="50" charset="0"/>
              </a:rPr>
              <a:t>COMBUSTIBLES FÓSILES</a:t>
            </a:r>
            <a:r>
              <a:rPr lang="es-ES" sz="2200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. Se utilizan para combustible de motores, para la generación de electricidad, para climatización de ambientes, para cocinar, etc.</a:t>
            </a: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0" y="2777288"/>
            <a:ext cx="3560725" cy="3608996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46" y="4215507"/>
            <a:ext cx="2315151" cy="2457563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7" y="2734729"/>
            <a:ext cx="2404631" cy="2533805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  <p:pic>
        <p:nvPicPr>
          <p:cNvPr id="30" name="Imagen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sp>
        <p:nvSpPr>
          <p:cNvPr id="31" name="Rectángulo 30"/>
          <p:cNvSpPr/>
          <p:nvPr/>
        </p:nvSpPr>
        <p:spPr>
          <a:xfrm>
            <a:off x="-1" y="647426"/>
            <a:ext cx="12195529" cy="750692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32" name="5 CuadroTexto"/>
          <p:cNvSpPr txBox="1"/>
          <p:nvPr/>
        </p:nvSpPr>
        <p:spPr>
          <a:xfrm>
            <a:off x="813279" y="826157"/>
            <a:ext cx="99299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COMBUSTIBLES FÓSILES Y RENOVABLES</a:t>
            </a:r>
          </a:p>
        </p:txBody>
      </p:sp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41724" y="631447"/>
            <a:ext cx="758127" cy="747039"/>
          </a:xfrm>
          <a:prstGeom prst="rect">
            <a:avLst/>
          </a:prstGeom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4278"/>
            <a:ext cx="981217" cy="1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0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" y="653144"/>
            <a:ext cx="12195529" cy="1018396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5 CuadroTexto"/>
          <p:cNvSpPr txBox="1"/>
          <p:nvPr/>
        </p:nvSpPr>
        <p:spPr>
          <a:xfrm>
            <a:off x="833172" y="706582"/>
            <a:ext cx="103110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EMISIONES TOTALES ANUALES DE </a:t>
            </a:r>
            <a:r>
              <a:rPr lang="es-AR" sz="3600" b="1" dirty="0">
                <a:solidFill>
                  <a:srgbClr val="002060"/>
                </a:solidFill>
              </a:rPr>
              <a:t>CO</a:t>
            </a:r>
            <a:r>
              <a:rPr lang="es-AR" sz="3600" b="1" baseline="-25000" dirty="0">
                <a:solidFill>
                  <a:srgbClr val="002060"/>
                </a:solidFill>
              </a:rPr>
              <a:t>2 </a:t>
            </a:r>
          </a:p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POR REGIÓN DEL MUNDO </a:t>
            </a:r>
            <a:r>
              <a:rPr lang="es-ES" sz="3200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 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24992" t="29934" r="25635" b="19527"/>
          <a:stretch/>
        </p:blipFill>
        <p:spPr>
          <a:xfrm>
            <a:off x="2786819" y="2345387"/>
            <a:ext cx="7359361" cy="4237478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0" y="1526859"/>
            <a:ext cx="12195532" cy="618348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sp>
        <p:nvSpPr>
          <p:cNvPr id="19" name="5 CuadroTexto"/>
          <p:cNvSpPr txBox="1"/>
          <p:nvPr/>
        </p:nvSpPr>
        <p:spPr>
          <a:xfrm>
            <a:off x="833172" y="1548622"/>
            <a:ext cx="93732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Mide las emisiones de </a:t>
            </a:r>
            <a:r>
              <a:rPr lang="es-AR" sz="2000" b="1" dirty="0">
                <a:solidFill>
                  <a:schemeClr val="bg1"/>
                </a:solidFill>
              </a:rPr>
              <a:t>CO</a:t>
            </a:r>
            <a:r>
              <a:rPr lang="es-AR" sz="2000" b="1" baseline="-25000" dirty="0">
                <a:solidFill>
                  <a:schemeClr val="bg1"/>
                </a:solidFill>
              </a:rPr>
              <a:t>2 </a:t>
            </a: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de los combustibles fósiles y la producción de cemento únicamente; no se incluye el cambio de uso de la tierra.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/>
          <a:srcRect l="78402" t="10633" r="18454" b="82967"/>
          <a:stretch/>
        </p:blipFill>
        <p:spPr>
          <a:xfrm>
            <a:off x="11505475" y="5715358"/>
            <a:ext cx="438150" cy="501650"/>
          </a:xfrm>
          <a:prstGeom prst="rect">
            <a:avLst/>
          </a:prstGeom>
        </p:spPr>
      </p:pic>
      <p:sp>
        <p:nvSpPr>
          <p:cNvPr id="21" name="Rectángulo 20"/>
          <p:cNvSpPr/>
          <p:nvPr/>
        </p:nvSpPr>
        <p:spPr>
          <a:xfrm>
            <a:off x="9556682" y="6217008"/>
            <a:ext cx="2470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>
                <a:latin typeface="Trasandina Bold" pitchFamily="50" charset="0"/>
                <a:cs typeface="Trasandina Bold" pitchFamily="50" charset="0"/>
              </a:rPr>
              <a:t>FUENTE</a:t>
            </a:r>
            <a:br>
              <a:rPr lang="es-ES" sz="1200" b="1" dirty="0">
                <a:latin typeface="Trasandina Bold" pitchFamily="50" charset="0"/>
                <a:cs typeface="Trasandina Bold" pitchFamily="50" charset="0"/>
              </a:rPr>
            </a:b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Global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Change</a:t>
            </a: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 Data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Lab</a:t>
            </a:r>
            <a:br>
              <a:rPr lang="es-ES" sz="1200" dirty="0">
                <a:latin typeface="Trasandina Bold" pitchFamily="50" charset="0"/>
                <a:cs typeface="Trasandina Bold" pitchFamily="50" charset="0"/>
              </a:rPr>
            </a:br>
            <a:endParaRPr lang="es-AR" sz="1200" dirty="0">
              <a:latin typeface="Trasandina Bold" pitchFamily="50" charset="0"/>
              <a:cs typeface="Trasandina Bold" pitchFamily="50" charset="0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6"/>
          <a:srcRect l="72083" t="40741" r="22361" b="53333"/>
          <a:stretch/>
        </p:blipFill>
        <p:spPr>
          <a:xfrm>
            <a:off x="10563497" y="5715358"/>
            <a:ext cx="905245" cy="5431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74800" y="642318"/>
            <a:ext cx="758127" cy="747039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4278"/>
            <a:ext cx="981217" cy="175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334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-1" y="653144"/>
            <a:ext cx="12195529" cy="1018396"/>
          </a:xfrm>
          <a:prstGeom prst="rect">
            <a:avLst/>
          </a:prstGeom>
          <a:solidFill>
            <a:srgbClr val="152A36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5 CuadroTexto"/>
          <p:cNvSpPr txBox="1"/>
          <p:nvPr/>
        </p:nvSpPr>
        <p:spPr>
          <a:xfrm>
            <a:off x="804601" y="805501"/>
            <a:ext cx="1031107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EMISIONES DE </a:t>
            </a:r>
            <a:r>
              <a:rPr lang="es-AR" sz="3600" b="1" dirty="0">
                <a:solidFill>
                  <a:srgbClr val="002060"/>
                </a:solidFill>
              </a:rPr>
              <a:t>CO</a:t>
            </a:r>
            <a:r>
              <a:rPr lang="es-AR" sz="3600" b="1" baseline="-25000" dirty="0">
                <a:solidFill>
                  <a:srgbClr val="002060"/>
                </a:solidFill>
              </a:rPr>
              <a:t>2</a:t>
            </a:r>
            <a:r>
              <a:rPr lang="es-AR" sz="3600" b="1" baseline="-25000" dirty="0">
                <a:solidFill>
                  <a:srgbClr val="152A36"/>
                </a:solidFill>
              </a:rPr>
              <a:t> </a:t>
            </a:r>
            <a:r>
              <a:rPr lang="es-ES" sz="3200" dirty="0">
                <a:solidFill>
                  <a:srgbClr val="002060"/>
                </a:solidFill>
                <a:latin typeface="Trasandina Black" pitchFamily="50" charset="0"/>
                <a:cs typeface="Trasandina Black" pitchFamily="50" charset="0"/>
              </a:rPr>
              <a:t>PER CÁPITA</a:t>
            </a:r>
            <a:r>
              <a:rPr lang="es-ES" sz="3200" dirty="0">
                <a:solidFill>
                  <a:srgbClr val="152A36"/>
                </a:solidFill>
                <a:latin typeface="Trasandina Black" pitchFamily="50" charset="0"/>
                <a:cs typeface="Trasandina Black" pitchFamily="50" charset="0"/>
              </a:rPr>
              <a:t>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" r="66230" b="7577"/>
          <a:stretch/>
        </p:blipFill>
        <p:spPr>
          <a:xfrm>
            <a:off x="189349" y="653561"/>
            <a:ext cx="662873" cy="65317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625"/>
          <a:stretch/>
        </p:blipFill>
        <p:spPr>
          <a:xfrm>
            <a:off x="-1" y="1984"/>
            <a:ext cx="12195529" cy="651159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0" y="1312317"/>
            <a:ext cx="12195532" cy="690188"/>
          </a:xfrm>
          <a:prstGeom prst="rect">
            <a:avLst/>
          </a:prstGeom>
          <a:solidFill>
            <a:srgbClr val="FBBA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rgbClr val="FBBA23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24603" t="34302" r="25714" b="22803"/>
          <a:stretch/>
        </p:blipFill>
        <p:spPr>
          <a:xfrm>
            <a:off x="2332153" y="2073012"/>
            <a:ext cx="8059472" cy="3913919"/>
          </a:xfrm>
          <a:prstGeom prst="rect">
            <a:avLst/>
          </a:prstGeom>
        </p:spPr>
      </p:pic>
      <p:sp>
        <p:nvSpPr>
          <p:cNvPr id="18" name="5 CuadroTexto"/>
          <p:cNvSpPr txBox="1"/>
          <p:nvPr/>
        </p:nvSpPr>
        <p:spPr>
          <a:xfrm>
            <a:off x="833172" y="1351498"/>
            <a:ext cx="937327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Emisiones de dióxido de Carbono </a:t>
            </a:r>
            <a:r>
              <a:rPr lang="es-ES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(</a:t>
            </a:r>
            <a:r>
              <a:rPr lang="es-AR" b="1" dirty="0">
                <a:solidFill>
                  <a:schemeClr val="bg1"/>
                </a:solidFill>
              </a:rPr>
              <a:t>CO</a:t>
            </a:r>
            <a:r>
              <a:rPr lang="es-AR" b="1" baseline="-25000" dirty="0">
                <a:solidFill>
                  <a:schemeClr val="bg1"/>
                </a:solidFill>
              </a:rPr>
              <a:t>2</a:t>
            </a:r>
            <a:r>
              <a:rPr lang="es-ES" dirty="0">
                <a:solidFill>
                  <a:schemeClr val="bg1"/>
                </a:solidFill>
                <a:latin typeface="Trasandina Medium" pitchFamily="50" charset="0"/>
                <a:cs typeface="Trasandina Medium" pitchFamily="50" charset="0"/>
              </a:rPr>
              <a:t> ) </a:t>
            </a:r>
            <a:r>
              <a:rPr lang="es-ES" sz="2000" dirty="0">
                <a:solidFill>
                  <a:schemeClr val="bg1"/>
                </a:solidFill>
                <a:latin typeface="Trasandina Bold" pitchFamily="50" charset="0"/>
                <a:cs typeface="Trasandina Bold" pitchFamily="50" charset="0"/>
              </a:rPr>
              <a:t>derivadas de la quema de combustibles fósiles para la producción de energía y cemento. El cambio de uso del suelo no está incluido.    </a:t>
            </a: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6"/>
          <a:srcRect l="78402" t="10633" r="18454" b="82967"/>
          <a:stretch/>
        </p:blipFill>
        <p:spPr>
          <a:xfrm>
            <a:off x="11505475" y="5715358"/>
            <a:ext cx="438150" cy="501650"/>
          </a:xfrm>
          <a:prstGeom prst="rect">
            <a:avLst/>
          </a:prstGeom>
        </p:spPr>
      </p:pic>
      <p:sp>
        <p:nvSpPr>
          <p:cNvPr id="20" name="Rectángulo 19"/>
          <p:cNvSpPr/>
          <p:nvPr/>
        </p:nvSpPr>
        <p:spPr>
          <a:xfrm>
            <a:off x="9556682" y="6217008"/>
            <a:ext cx="24705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>
                <a:latin typeface="Trasandina Bold" pitchFamily="50" charset="0"/>
                <a:cs typeface="Trasandina Bold" pitchFamily="50" charset="0"/>
              </a:rPr>
              <a:t>FUENTE</a:t>
            </a:r>
            <a:br>
              <a:rPr lang="es-ES" sz="1200" b="1" dirty="0">
                <a:latin typeface="Trasandina Bold" pitchFamily="50" charset="0"/>
                <a:cs typeface="Trasandina Bold" pitchFamily="50" charset="0"/>
              </a:rPr>
            </a:b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Global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Change</a:t>
            </a:r>
            <a:r>
              <a:rPr lang="es-ES" sz="1200" dirty="0">
                <a:latin typeface="Trasandina Bold" pitchFamily="50" charset="0"/>
                <a:cs typeface="Trasandina Bold" pitchFamily="50" charset="0"/>
              </a:rPr>
              <a:t> Data </a:t>
            </a:r>
            <a:r>
              <a:rPr lang="es-ES" sz="1200" dirty="0" err="1">
                <a:latin typeface="Trasandina Bold" pitchFamily="50" charset="0"/>
                <a:cs typeface="Trasandina Bold" pitchFamily="50" charset="0"/>
              </a:rPr>
              <a:t>Lab</a:t>
            </a:r>
            <a:br>
              <a:rPr lang="es-ES" sz="1200" dirty="0">
                <a:latin typeface="Trasandina Bold" pitchFamily="50" charset="0"/>
                <a:cs typeface="Trasandina Bold" pitchFamily="50" charset="0"/>
              </a:rPr>
            </a:br>
            <a:endParaRPr lang="es-AR" sz="1200" dirty="0">
              <a:latin typeface="Trasandina Bold" pitchFamily="50" charset="0"/>
              <a:cs typeface="Trasandina Bold" pitchFamily="50" charset="0"/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7"/>
          <a:srcRect l="72083" t="40741" r="22361" b="53333"/>
          <a:stretch/>
        </p:blipFill>
        <p:spPr>
          <a:xfrm>
            <a:off x="10563497" y="5715358"/>
            <a:ext cx="905245" cy="543147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0"/>
          <a:stretch/>
        </p:blipFill>
        <p:spPr>
          <a:xfrm>
            <a:off x="11033760" y="-124278"/>
            <a:ext cx="981217" cy="175426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0"/>
          <a:stretch/>
        </p:blipFill>
        <p:spPr>
          <a:xfrm flipH="1">
            <a:off x="1447" y="5882460"/>
            <a:ext cx="3220724" cy="975540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22361" r="50153" b="7585"/>
          <a:stretch/>
        </p:blipFill>
        <p:spPr>
          <a:xfrm>
            <a:off x="407988" y="5982789"/>
            <a:ext cx="2139198" cy="88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0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1990</Words>
  <Application>Microsoft Office PowerPoint</Application>
  <PresentationFormat>Panorámica</PresentationFormat>
  <Paragraphs>230</Paragraphs>
  <Slides>35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5" baseType="lpstr">
      <vt:lpstr>Arial</vt:lpstr>
      <vt:lpstr>Arial</vt:lpstr>
      <vt:lpstr>Calibri</vt:lpstr>
      <vt:lpstr>Calibri Light</vt:lpstr>
      <vt:lpstr>Times New Roman</vt:lpstr>
      <vt:lpstr>Trasandina Black</vt:lpstr>
      <vt:lpstr>Trasandina Bold</vt:lpstr>
      <vt:lpstr>Trasandina Medium</vt:lpstr>
      <vt:lpstr>Trasandina Regular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soporte</dc:creator>
  <cp:lastModifiedBy>Rev1</cp:lastModifiedBy>
  <cp:revision>177</cp:revision>
  <dcterms:created xsi:type="dcterms:W3CDTF">2020-10-28T14:02:15Z</dcterms:created>
  <dcterms:modified xsi:type="dcterms:W3CDTF">2020-11-10T18:05:32Z</dcterms:modified>
</cp:coreProperties>
</file>